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528" r:id="rId2"/>
    <p:sldId id="529" r:id="rId3"/>
    <p:sldId id="495" r:id="rId4"/>
    <p:sldId id="521" r:id="rId5"/>
    <p:sldId id="522" r:id="rId6"/>
    <p:sldId id="523" r:id="rId7"/>
    <p:sldId id="524" r:id="rId8"/>
    <p:sldId id="450" r:id="rId9"/>
    <p:sldId id="451" r:id="rId10"/>
    <p:sldId id="452" r:id="rId11"/>
    <p:sldId id="525" r:id="rId12"/>
    <p:sldId id="453" r:id="rId13"/>
    <p:sldId id="530" r:id="rId14"/>
    <p:sldId id="531" r:id="rId15"/>
    <p:sldId id="532" r:id="rId16"/>
    <p:sldId id="533" r:id="rId17"/>
    <p:sldId id="534" r:id="rId18"/>
    <p:sldId id="535" r:id="rId19"/>
    <p:sldId id="536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44" r:id="rId28"/>
    <p:sldId id="545" r:id="rId2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92957"/>
    <a:srgbClr val="0B3861"/>
    <a:srgbClr val="BFD5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4660"/>
  </p:normalViewPr>
  <p:slideViewPr>
    <p:cSldViewPr>
      <p:cViewPr varScale="1">
        <p:scale>
          <a:sx n="86" d="100"/>
          <a:sy n="86" d="100"/>
        </p:scale>
        <p:origin x="-17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61CCE-DA6A-46E4-8498-EEB227541AB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BDBC2-A07F-4A67-8DED-9B08B5C56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81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BC4-483D-44AE-8276-EEFBB132AE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491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A34BC4-483D-44AE-8276-EEFBB132AE2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8491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Русификация,</a:t>
            </a:r>
            <a:r>
              <a:rPr lang="ru-RU" baseline="0" dirty="0" smtClean="0"/>
              <a:t> замена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3957-88AA-4AA9-8872-FD37255D2D4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08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Русификация,</a:t>
            </a:r>
            <a:r>
              <a:rPr lang="ru-RU" baseline="0" dirty="0" smtClean="0"/>
              <a:t> замена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3957-88AA-4AA9-8872-FD37255D2D4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08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Русификация,</a:t>
            </a:r>
            <a:r>
              <a:rPr lang="ru-RU" baseline="0" dirty="0" smtClean="0"/>
              <a:t> замена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3957-88AA-4AA9-8872-FD37255D2D4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0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Русификация,</a:t>
            </a:r>
            <a:r>
              <a:rPr lang="ru-RU" baseline="0" dirty="0" smtClean="0"/>
              <a:t> замена картинки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13957-88AA-4AA9-8872-FD37255D2D4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0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025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51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5054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chemeClr val="accent1">
                    <a:lumMod val="50000"/>
                  </a:schemeClr>
                </a:solidFill>
                <a:effectLst/>
              </a:defRPr>
            </a:lvl1pPr>
          </a:lstStyle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35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477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23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73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275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87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0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5728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45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468FD-441E-49F3-BB4B-F58AFB9B6D3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D7167-534F-49A2-8739-7B9DC715C8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84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08600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Постановка диагноза 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1400" dirty="0" smtClean="0">
                <a:latin typeface="Century Gothic" panose="020B0502020202020204" pitchFamily="34" charset="0"/>
              </a:rPr>
              <a:t>Заявление </a:t>
            </a:r>
            <a:r>
              <a:rPr lang="ru-RU" sz="1400" dirty="0">
                <a:latin typeface="Century Gothic" panose="020B0502020202020204" pitchFamily="34" charset="0"/>
              </a:rPr>
              <a:t>о </a:t>
            </a:r>
            <a:r>
              <a:rPr lang="ru-RU" sz="1400" dirty="0" smtClean="0">
                <a:latin typeface="Century Gothic" panose="020B0502020202020204" pitchFamily="34" charset="0"/>
              </a:rPr>
              <a:t>случае: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Не позднее  30 дней </a:t>
            </a:r>
            <a:r>
              <a:rPr lang="ru-RU" sz="1000" dirty="0" smtClean="0">
                <a:latin typeface="Century Gothic" panose="020B0502020202020204" pitchFamily="34" charset="0"/>
              </a:rPr>
              <a:t>после постановки диагноза необходимо позвонить по указанному в полисе номеру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Сбор и предоставление необходимого комплекта документов  в компанию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В течении 5 дней страховщик сообщает о признании страхового случая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>
                <a:latin typeface="Century Gothic" panose="020B0502020202020204" pitchFamily="34" charset="0"/>
              </a:rPr>
              <a:t>В случае признания события страховым – Клиент получает выплату на указанные реквизиты (  в течение 30 дней)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3.   Получение </a:t>
            </a:r>
            <a:r>
              <a:rPr lang="ru-RU" sz="1400" dirty="0">
                <a:latin typeface="Century Gothic" panose="020B0502020202020204" pitchFamily="34" charset="0"/>
              </a:rPr>
              <a:t>второго медицинского мнения</a:t>
            </a:r>
            <a:r>
              <a:rPr lang="ru-RU" sz="1400" dirty="0" smtClean="0">
                <a:latin typeface="Century Gothic" panose="020B050202020202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Возможно выбрать медицинский центр, который подготовит ответ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Century Gothic" panose="020B0502020202020204" pitchFamily="34" charset="0"/>
              </a:rPr>
              <a:t>В среднем  </a:t>
            </a:r>
            <a:r>
              <a:rPr lang="ru-RU" sz="1000" dirty="0" smtClean="0">
                <a:latin typeface="Century Gothic" panose="020B0502020202020204" pitchFamily="34" charset="0"/>
              </a:rPr>
              <a:t>18 </a:t>
            </a:r>
            <a:r>
              <a:rPr lang="ru-RU" sz="1000" dirty="0">
                <a:latin typeface="Century Gothic" panose="020B0502020202020204" pitchFamily="34" charset="0"/>
              </a:rPr>
              <a:t>рабочих дней письменный ответ: анализ первоначального диагноза и предположения по плану лечения</a:t>
            </a:r>
          </a:p>
          <a:p>
            <a:pPr>
              <a:spcAft>
                <a:spcPts val="600"/>
              </a:spcAft>
            </a:pPr>
            <a:r>
              <a:rPr lang="ru-RU" sz="1400" dirty="0" smtClean="0">
                <a:latin typeface="Century Gothic" panose="020B0502020202020204" pitchFamily="34" charset="0"/>
              </a:rPr>
              <a:t>4</a:t>
            </a:r>
            <a:r>
              <a:rPr lang="ru-RU" sz="1400" dirty="0">
                <a:latin typeface="Century Gothic" panose="020B0502020202020204" pitchFamily="34" charset="0"/>
              </a:rPr>
              <a:t>. Лечение, включающее хирургические операции, химиотерапию, лучевую терапию, </a:t>
            </a:r>
            <a:r>
              <a:rPr lang="ru-RU" sz="1400" dirty="0" smtClean="0">
                <a:latin typeface="Century Gothic" panose="020B0502020202020204" pitchFamily="34" charset="0"/>
              </a:rPr>
              <a:t>    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   иные </a:t>
            </a:r>
            <a:r>
              <a:rPr lang="ru-RU" sz="1400" dirty="0">
                <a:latin typeface="Century Gothic" panose="020B0502020202020204" pitchFamily="34" charset="0"/>
              </a:rPr>
              <a:t>виды лечения, включая расходы на нахождение в медицинских организациях, </a:t>
            </a:r>
            <a:r>
              <a:rPr lang="ru-RU" sz="1400" dirty="0" smtClean="0">
                <a:latin typeface="Century Gothic" panose="020B0502020202020204" pitchFamily="34" charset="0"/>
              </a:rPr>
              <a:t>   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    медикаменты </a:t>
            </a:r>
            <a:r>
              <a:rPr lang="ru-RU" sz="1400" dirty="0">
                <a:latin typeface="Century Gothic" panose="020B0502020202020204" pitchFamily="34" charset="0"/>
              </a:rPr>
              <a:t>и расходные материалы.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3064" y="4843069"/>
            <a:ext cx="2074791" cy="11526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843069"/>
            <a:ext cx="1688214" cy="1125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4884706"/>
            <a:ext cx="1675245" cy="1114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0519" y="260648"/>
            <a:ext cx="5658078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Сохраняя главное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8224" y="6381328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742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10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6239" y="980728"/>
            <a:ext cx="56580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зкие врачи-специалисты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88" y="3198760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Продажи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371" y="4782936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Продукты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101" y="5584316"/>
            <a:ext cx="361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Операционная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329" y="7389440"/>
            <a:ext cx="47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57B8"/>
                </a:solidFill>
              </a:rPr>
              <a:t>Выводы.</a:t>
            </a:r>
            <a:endParaRPr lang="ru-RU" dirty="0">
              <a:solidFill>
                <a:srgbClr val="0057B8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8788" y="1271855"/>
            <a:ext cx="35511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Акушер-гинеколог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Аллерголог-иммунолог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Анестезиолог-реаниматолог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Century Gothic" panose="020B0502020202020204" pitchFamily="34" charset="0"/>
              </a:rPr>
              <a:t>Аритмолог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Врач </a:t>
            </a:r>
            <a:r>
              <a:rPr lang="ru-RU" sz="1200" dirty="0">
                <a:latin typeface="Century Gothic" panose="020B0502020202020204" pitchFamily="34" charset="0"/>
              </a:rPr>
              <a:t>клинической лабораторной </a:t>
            </a:r>
            <a:r>
              <a:rPr lang="ru-RU" sz="1200" dirty="0" smtClean="0">
                <a:latin typeface="Century Gothic" panose="020B0502020202020204" pitchFamily="34" charset="0"/>
              </a:rPr>
              <a:t>диагностики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Врач ЛФК и спортивной медицины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Врач </a:t>
            </a:r>
            <a:r>
              <a:rPr lang="ru-RU" sz="1200" dirty="0">
                <a:latin typeface="Century Gothic" panose="020B0502020202020204" pitchFamily="34" charset="0"/>
              </a:rPr>
              <a:t>ультразвуковой диагностики (УЗДГ)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Врач </a:t>
            </a:r>
            <a:r>
              <a:rPr lang="ru-RU" sz="1200" dirty="0">
                <a:latin typeface="Century Gothic" panose="020B0502020202020204" pitchFamily="34" charset="0"/>
              </a:rPr>
              <a:t>функциональной диагностики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Гастроэнтеролог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Генетик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Century Gothic" panose="020B0502020202020204" pitchFamily="34" charset="0"/>
              </a:rPr>
              <a:t>Гепатолог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Гинеколог-эндокринолог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err="1" smtClean="0">
                <a:latin typeface="Century Gothic" panose="020B0502020202020204" pitchFamily="34" charset="0"/>
              </a:rPr>
              <a:t>Дерматовенеролог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Диетолог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Инфекционист </a:t>
            </a:r>
            <a:r>
              <a:rPr lang="ru-RU" sz="1200" dirty="0">
                <a:latin typeface="Century Gothic" panose="020B0502020202020204" pitchFamily="34" charset="0"/>
              </a:rPr>
              <a:t>детский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Кардиолог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17. Мануальный терапевт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18. Медицинский психолог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19. Невролог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20. Невролог детский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21. Нейрохирург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22. Неонатолог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23. Нефролог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24. Онколог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25. </a:t>
            </a:r>
            <a:r>
              <a:rPr lang="ru-RU" sz="1200" dirty="0" err="1" smtClean="0">
                <a:latin typeface="Century Gothic" panose="020B0502020202020204" pitchFamily="34" charset="0"/>
              </a:rPr>
              <a:t>Онкомаммолог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51920" y="1288505"/>
            <a:ext cx="35511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26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  <a:r>
              <a:rPr lang="ru-RU" sz="1200" dirty="0" err="1">
                <a:latin typeface="Century Gothic" panose="020B0502020202020204" pitchFamily="34" charset="0"/>
              </a:rPr>
              <a:t>Оториноларинголог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27. Офтальмолог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28. Педиатр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29. </a:t>
            </a:r>
            <a:r>
              <a:rPr lang="ru-RU" sz="1200" dirty="0" err="1">
                <a:latin typeface="Century Gothic" panose="020B0502020202020204" pitchFamily="34" charset="0"/>
              </a:rPr>
              <a:t>Профпатолог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30. Психиатр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31. Психотерапевт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32. Пульмонолог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33. </a:t>
            </a:r>
            <a:r>
              <a:rPr lang="ru-RU" sz="1200" dirty="0" err="1">
                <a:latin typeface="Century Gothic" panose="020B0502020202020204" pitchFamily="34" charset="0"/>
              </a:rPr>
              <a:t>Реабилитолог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34. Ревматолог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35. Ревматолог детский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36. </a:t>
            </a:r>
            <a:r>
              <a:rPr lang="ru-RU" sz="1200" dirty="0" err="1">
                <a:latin typeface="Century Gothic" panose="020B0502020202020204" pitchFamily="34" charset="0"/>
              </a:rPr>
              <a:t>Рефлексотерапевт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37. Сердечно-сосудистый хирург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38. </a:t>
            </a:r>
            <a:r>
              <a:rPr lang="ru-RU" sz="1200" dirty="0" smtClean="0">
                <a:latin typeface="Century Gothic" panose="020B0502020202020204" pitchFamily="34" charset="0"/>
              </a:rPr>
              <a:t>Терапевт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39</a:t>
            </a:r>
            <a:r>
              <a:rPr lang="ru-RU" sz="1200" dirty="0">
                <a:latin typeface="Century Gothic" panose="020B0502020202020204" pitchFamily="34" charset="0"/>
              </a:rPr>
              <a:t>. Травматолог-ортопед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40. Уролог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41. Уролог-</a:t>
            </a:r>
            <a:r>
              <a:rPr lang="ru-RU" sz="1200" dirty="0" err="1">
                <a:latin typeface="Century Gothic" panose="020B0502020202020204" pitchFamily="34" charset="0"/>
              </a:rPr>
              <a:t>андролог</a:t>
            </a:r>
            <a:r>
              <a:rPr lang="ru-RU" sz="1200" dirty="0">
                <a:latin typeface="Century Gothic" panose="020B0502020202020204" pitchFamily="34" charset="0"/>
              </a:rPr>
              <a:t> детский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42. </a:t>
            </a:r>
            <a:r>
              <a:rPr lang="ru-RU" sz="1200" dirty="0" err="1">
                <a:latin typeface="Century Gothic" panose="020B0502020202020204" pitchFamily="34" charset="0"/>
              </a:rPr>
              <a:t>Флеболог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43. Хирург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44. Хирург детский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45. Хирург-</a:t>
            </a:r>
            <a:r>
              <a:rPr lang="ru-RU" sz="1200" dirty="0" err="1">
                <a:latin typeface="Century Gothic" panose="020B0502020202020204" pitchFamily="34" charset="0"/>
              </a:rPr>
              <a:t>подиатр</a:t>
            </a:r>
            <a:endParaRPr lang="ru-RU" sz="1200" dirty="0">
              <a:latin typeface="Century Gothic" panose="020B0502020202020204" pitchFamily="34" charset="0"/>
            </a:endParaRPr>
          </a:p>
          <a:p>
            <a:r>
              <a:rPr lang="ru-RU" sz="1200" dirty="0">
                <a:latin typeface="Century Gothic" panose="020B0502020202020204" pitchFamily="34" charset="0"/>
              </a:rPr>
              <a:t>46. Челюстно-лицевой хирург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47. Эндокринолог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48. Эндокринолог детский</a:t>
            </a:r>
          </a:p>
          <a:p>
            <a:endParaRPr lang="ru-RU" sz="1200" dirty="0" smtClean="0">
              <a:latin typeface="Century Gothic" panose="020B0502020202020204" pitchFamily="34" charset="0"/>
            </a:endParaRPr>
          </a:p>
          <a:p>
            <a:endParaRPr lang="ru-RU" sz="1200" dirty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3528" y="168970"/>
            <a:ext cx="6408712" cy="88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73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76239" y="1032991"/>
            <a:ext cx="56580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Кто лечит?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340768"/>
            <a:ext cx="5011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ГНЦ Институт иммунологии и аллергологии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Санкт-Петербургский государственный педиатрический медицинский институт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Научно-исследовательский институт неотложной детской хирургии и травматологии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ФГБУ «Клиническая больница №1» Управления делами Президента РФ (Волынская)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Консультативно-диагностическая поликлиника №121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Клинический госпиталь на Яузе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Поликлиника «</a:t>
            </a:r>
            <a:r>
              <a:rPr lang="ru-RU" sz="1400" dirty="0" err="1" smtClean="0">
                <a:latin typeface="Century Gothic" panose="020B0502020202020204" pitchFamily="34" charset="0"/>
              </a:rPr>
              <a:t>ПрофиМед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ООО «ИНПРОМЕД»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Научный Центр «</a:t>
            </a:r>
            <a:r>
              <a:rPr lang="ru-RU" sz="1400" dirty="0" err="1" smtClean="0">
                <a:latin typeface="Century Gothic" panose="020B0502020202020204" pitchFamily="34" charset="0"/>
              </a:rPr>
              <a:t>МедБиоСпектр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Международный институт психосоматического здоровья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ООО «Международный Психологический Центр»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Центр Эндокринологии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Федеральная сеть клинико-диагностических лабораторий группы компаний </a:t>
            </a:r>
            <a:r>
              <a:rPr lang="en-US" sz="1400" dirty="0" smtClean="0">
                <a:latin typeface="Century Gothic" panose="020B0502020202020204" pitchFamily="34" charset="0"/>
              </a:rPr>
              <a:t>KDL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центр </a:t>
            </a:r>
            <a:r>
              <a:rPr lang="ru-RU" sz="1400" dirty="0" err="1" smtClean="0">
                <a:latin typeface="Century Gothic" panose="020B0502020202020204" pitchFamily="34" charset="0"/>
              </a:rPr>
              <a:t>Румянцево</a:t>
            </a:r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3222051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Медицинская клиника НАКФФ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Лаборатория </a:t>
            </a:r>
            <a:r>
              <a:rPr lang="ru-RU" sz="1400" dirty="0" err="1" smtClean="0">
                <a:latin typeface="Century Gothic" panose="020B0502020202020204" pitchFamily="34" charset="0"/>
              </a:rPr>
              <a:t>Гемотест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Научно-производственная фирма «</a:t>
            </a:r>
            <a:r>
              <a:rPr lang="ru-RU" sz="1400" dirty="0" err="1" smtClean="0">
                <a:latin typeface="Century Gothic" panose="020B0502020202020204" pitchFamily="34" charset="0"/>
              </a:rPr>
              <a:t>Хеликс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центр </a:t>
            </a:r>
            <a:r>
              <a:rPr lang="ru-RU" sz="1400" dirty="0" err="1" smtClean="0">
                <a:latin typeface="Century Gothic" panose="020B0502020202020204" pitchFamily="34" charset="0"/>
              </a:rPr>
              <a:t>ХуанДи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Перестройка-Центр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Просто лаборатория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Century Gothic" panose="020B0502020202020204" pitchFamily="34" charset="0"/>
              </a:rPr>
              <a:t>Нормодент</a:t>
            </a:r>
            <a:r>
              <a:rPr lang="ru-RU" sz="1400" dirty="0" smtClean="0">
                <a:latin typeface="Century Gothic" panose="020B0502020202020204" pitchFamily="34" charset="0"/>
              </a:rPr>
              <a:t>-Центр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Обновление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Ришар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Century Gothic" panose="020B0502020202020204" pitchFamily="34" charset="0"/>
              </a:rPr>
              <a:t>Гентотек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Морозовская ДГКБ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6239" y="184116"/>
            <a:ext cx="6408712" cy="88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11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620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12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76239" y="1032991"/>
            <a:ext cx="56580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</a:rPr>
              <a:t>Кто лечит?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88" y="3198760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Продажи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371" y="4782936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Продукты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340768"/>
            <a:ext cx="50118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ГНЦ Институт иммунологии и аллергологии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Санкт-Петербургский государственный педиатрический медицинский институт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Научно-исследовательский институт неотложной детской хирургии и травматологии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ФГБУ «Клиническая больница №1» Управления делами Президента РФ (Волынская)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Консультативно-диагностическая поликлиника №121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Клинический госпиталь на Яузе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Поликлиника «</a:t>
            </a:r>
            <a:r>
              <a:rPr lang="ru-RU" sz="1400" dirty="0" err="1" smtClean="0">
                <a:latin typeface="Century Gothic" panose="020B0502020202020204" pitchFamily="34" charset="0"/>
              </a:rPr>
              <a:t>ПрофиМед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ООО «ИНПРОМЕД»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Научный Центр «</a:t>
            </a:r>
            <a:r>
              <a:rPr lang="ru-RU" sz="1400" dirty="0" err="1" smtClean="0">
                <a:latin typeface="Century Gothic" panose="020B0502020202020204" pitchFamily="34" charset="0"/>
              </a:rPr>
              <a:t>МедБиоСпектр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Международный институт психосоматического здоровья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ООО «Международный Психологический Центр»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Центр Эндокринологии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Федеральная сеть клинико-диагностических лабораторий группы компаний </a:t>
            </a:r>
            <a:r>
              <a:rPr lang="en-US" sz="1400" dirty="0" smtClean="0">
                <a:latin typeface="Century Gothic" panose="020B0502020202020204" pitchFamily="34" charset="0"/>
              </a:rPr>
              <a:t>KDL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центр </a:t>
            </a:r>
            <a:r>
              <a:rPr lang="ru-RU" sz="1400" dirty="0" err="1" smtClean="0">
                <a:latin typeface="Century Gothic" panose="020B0502020202020204" pitchFamily="34" charset="0"/>
              </a:rPr>
              <a:t>Румянцево</a:t>
            </a:r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3222051"/>
            <a:ext cx="367240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Медицинская клиника НАКФФ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Лаборатория </a:t>
            </a:r>
            <a:r>
              <a:rPr lang="ru-RU" sz="1400" dirty="0" err="1" smtClean="0">
                <a:latin typeface="Century Gothic" panose="020B0502020202020204" pitchFamily="34" charset="0"/>
              </a:rPr>
              <a:t>Гемотест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Научно-производственная фирма «</a:t>
            </a:r>
            <a:r>
              <a:rPr lang="ru-RU" sz="1400" dirty="0" err="1" smtClean="0">
                <a:latin typeface="Century Gothic" panose="020B0502020202020204" pitchFamily="34" charset="0"/>
              </a:rPr>
              <a:t>Хеликс</a:t>
            </a:r>
            <a:r>
              <a:rPr lang="ru-RU" sz="1400" dirty="0" smtClean="0">
                <a:latin typeface="Century Gothic" panose="020B0502020202020204" pitchFamily="34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Медицинский центр </a:t>
            </a:r>
            <a:r>
              <a:rPr lang="ru-RU" sz="1400" dirty="0" err="1" smtClean="0">
                <a:latin typeface="Century Gothic" panose="020B0502020202020204" pitchFamily="34" charset="0"/>
              </a:rPr>
              <a:t>ХуанДи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Перестройка-Центр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Просто лаборатория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Century Gothic" panose="020B0502020202020204" pitchFamily="34" charset="0"/>
              </a:rPr>
              <a:t>Нормодент</a:t>
            </a:r>
            <a:r>
              <a:rPr lang="ru-RU" sz="1400" dirty="0" smtClean="0">
                <a:latin typeface="Century Gothic" panose="020B0502020202020204" pitchFamily="34" charset="0"/>
              </a:rPr>
              <a:t>-Центр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Обновление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Ришар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Century Gothic" panose="020B0502020202020204" pitchFamily="34" charset="0"/>
              </a:rPr>
              <a:t>Гентотек</a:t>
            </a:r>
            <a:endParaRPr lang="ru-RU" sz="14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Морозовская ДГКБ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76239" y="184116"/>
            <a:ext cx="6408712" cy="88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893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13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88" y="3198760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Продажи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3371" y="4782936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Продукты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6101" y="5584316"/>
            <a:ext cx="3619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Операционная деятельность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3329" y="7389440"/>
            <a:ext cx="4785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57B8"/>
                </a:solidFill>
              </a:rPr>
              <a:t>Выводы.</a:t>
            </a:r>
            <a:endParaRPr lang="ru-RU" dirty="0">
              <a:solidFill>
                <a:srgbClr val="0057B8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06101" y="1960384"/>
            <a:ext cx="722298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entury Gothic" panose="020B0502020202020204" pitchFamily="34" charset="0"/>
              </a:rPr>
              <a:t>Сборная здоровья</a:t>
            </a:r>
          </a:p>
          <a:p>
            <a:pPr algn="ctr"/>
            <a:r>
              <a:rPr lang="ru-RU" sz="2400" dirty="0" smtClean="0">
                <a:latin typeface="Segoe Script" panose="020B0504020000000003" pitchFamily="34" charset="0"/>
              </a:rPr>
              <a:t>Для тех, кто заботится о своих детях</a:t>
            </a: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8261201" cy="2895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083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14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4788" y="3198760"/>
            <a:ext cx="1610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Продажи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0530" y="1772816"/>
            <a:ext cx="613982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200" dirty="0" smtClean="0">
                <a:latin typeface="Segoe Script" panose="020B0504020000000003" pitchFamily="34" charset="0"/>
              </a:rPr>
              <a:t>5 причин почему нужно продавать </a:t>
            </a:r>
          </a:p>
          <a:p>
            <a:pPr algn="ctr"/>
            <a:r>
              <a:rPr lang="ru-RU" sz="2200" dirty="0" smtClean="0">
                <a:latin typeface="Segoe Script" panose="020B0504020000000003" pitchFamily="34" charset="0"/>
              </a:rPr>
              <a:t>«Сборную здоровья»</a:t>
            </a:r>
            <a:endParaRPr lang="ru-RU" sz="22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17168" y="253718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17169" y="465313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520" y="4807891"/>
            <a:ext cx="1794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Эксклюзивное </a:t>
            </a:r>
            <a:r>
              <a:rPr lang="ru-RU" sz="1200" dirty="0" smtClean="0">
                <a:latin typeface="Century Gothic" panose="020B0502020202020204" pitchFamily="34" charset="0"/>
              </a:rPr>
              <a:t>страховое покрытие</a:t>
            </a:r>
            <a:endParaRPr lang="ru-RU" sz="1200" dirty="0"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65027" y="4833153"/>
            <a:ext cx="1730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Нет аналогов на российском рынке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11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1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8981" y="4812670"/>
            <a:ext cx="1794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Включены уникальные сервисы (например, спортивная он-</a:t>
            </a:r>
            <a:r>
              <a:rPr lang="ru-RU" sz="12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лайн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школа)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8615" y="-13652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/>
          <p:cNvSpPr>
            <a:spLocks noChangeAspect="1" noChangeArrowheads="1"/>
          </p:cNvSpPr>
          <p:nvPr/>
        </p:nvSpPr>
        <p:spPr bwMode="auto">
          <a:xfrm>
            <a:off x="199292" y="1587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/>
          <p:cNvSpPr>
            <a:spLocks noChangeAspect="1" noChangeArrowheads="1"/>
          </p:cNvSpPr>
          <p:nvPr/>
        </p:nvSpPr>
        <p:spPr bwMode="auto">
          <a:xfrm>
            <a:off x="339969" y="16827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2"/>
          <p:cNvSpPr>
            <a:spLocks noChangeAspect="1" noChangeArrowheads="1"/>
          </p:cNvSpPr>
          <p:nvPr/>
        </p:nvSpPr>
        <p:spPr bwMode="auto">
          <a:xfrm>
            <a:off x="480646" y="320675"/>
            <a:ext cx="28135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5635503" y="4856021"/>
            <a:ext cx="1794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Для всей семьи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(можно страховать 5 человек в рамках одного полиса)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237272" y="4870426"/>
            <a:ext cx="179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С</a:t>
            </a: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рок действия полиса </a:t>
            </a:r>
          </a:p>
          <a:p>
            <a:pPr algn="ctr"/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5 лет</a:t>
            </a: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40519" y="260648"/>
            <a:ext cx="5658078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://baiu-bai-shop.ru/userfiles/image/analogov-n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028" y="2853509"/>
            <a:ext cx="1578076" cy="15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age.freepik.com/free-vector/fitness-lifestyle-elements-icons_24877-92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0627" y="2747279"/>
            <a:ext cx="1796062" cy="179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perfection-inside.ru/wp-content/uploads/2019/06/5let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4040" y="2747279"/>
            <a:ext cx="1254424" cy="18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6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8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6689" y="2853509"/>
            <a:ext cx="1516552" cy="157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40" y="2701897"/>
            <a:ext cx="2059220" cy="191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84900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8928-1D4B-4915-BABA-775CDEE189BB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6977" y="832936"/>
            <a:ext cx="6923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Программа «Сборная здоровья» </a:t>
            </a:r>
            <a:r>
              <a:rPr lang="ru-RU" sz="1200" b="1" dirty="0">
                <a:latin typeface="Century Gothic" panose="020B0502020202020204" pitchFamily="34" charset="0"/>
              </a:rPr>
              <a:t>уникальный страховой продукт</a:t>
            </a:r>
            <a:r>
              <a:rPr lang="ru-RU" sz="1200" b="1" dirty="0" smtClean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ru-RU" sz="12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>
                <a:latin typeface="Century Gothic" panose="020B0502020202020204" pitchFamily="34" charset="0"/>
              </a:rPr>
              <a:t>«Сборная здоровья» </a:t>
            </a:r>
            <a:r>
              <a:rPr lang="ru-RU" sz="1200" dirty="0">
                <a:latin typeface="Century Gothic" panose="020B0502020202020204" pitchFamily="34" charset="0"/>
              </a:rPr>
              <a:t>– это программа, включающая в себя актуальную защиту </a:t>
            </a:r>
            <a:r>
              <a:rPr lang="ru-RU" sz="1200" dirty="0" smtClean="0">
                <a:latin typeface="Century Gothic" panose="020B0502020202020204" pitchFamily="34" charset="0"/>
              </a:rPr>
              <a:t>с </a:t>
            </a:r>
            <a:r>
              <a:rPr lang="ru-RU" sz="1200" b="1" dirty="0" smtClean="0">
                <a:latin typeface="Century Gothic" panose="020B0502020202020204" pitchFamily="34" charset="0"/>
              </a:rPr>
              <a:t>максимальным страховым покрытием </a:t>
            </a:r>
            <a:r>
              <a:rPr lang="ru-RU" sz="1200" dirty="0" smtClean="0">
                <a:latin typeface="Century Gothic" panose="020B0502020202020204" pitchFamily="34" charset="0"/>
              </a:rPr>
              <a:t>с </a:t>
            </a:r>
            <a:r>
              <a:rPr lang="ru-RU" sz="1200" dirty="0">
                <a:latin typeface="Century Gothic" panose="020B0502020202020204" pitchFamily="34" charset="0"/>
              </a:rPr>
              <a:t>дополнительными </a:t>
            </a:r>
            <a:r>
              <a:rPr lang="ru-RU" sz="1200" b="1" dirty="0">
                <a:latin typeface="Century Gothic" panose="020B0502020202020204" pitchFamily="34" charset="0"/>
              </a:rPr>
              <a:t>полезными сервисами </a:t>
            </a:r>
            <a:r>
              <a:rPr lang="ru-RU" sz="1200" dirty="0">
                <a:latin typeface="Century Gothic" panose="020B0502020202020204" pitchFamily="34" charset="0"/>
              </a:rPr>
              <a:t>для детей и всей семьи на каждый день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40519" y="260648"/>
            <a:ext cx="5658078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977" y="1916832"/>
            <a:ext cx="8685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Century Gothic" panose="020B0502020202020204" pitchFamily="34" charset="0"/>
              </a:rPr>
              <a:t>Полезные ежедневные дистанционные сервисы: </a:t>
            </a:r>
            <a:r>
              <a:rPr lang="ru-RU" sz="1200" dirty="0">
                <a:latin typeface="Century Gothic" panose="020B0502020202020204" pitchFamily="34" charset="0"/>
              </a:rPr>
              <a:t>телемедицина, программа психологической помощи, спортивная онлайн школа - позволяют жить в активном ритме 24/7 независимо от того, в каком городе вы </a:t>
            </a:r>
            <a:r>
              <a:rPr lang="ru-RU" sz="1200" dirty="0" smtClean="0">
                <a:latin typeface="Century Gothic" panose="020B0502020202020204" pitchFamily="34" charset="0"/>
              </a:rPr>
              <a:t>живете.</a:t>
            </a:r>
            <a:endParaRPr lang="ru-RU" sz="12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7262290"/>
              </p:ext>
            </p:extLst>
          </p:nvPr>
        </p:nvGraphicFramePr>
        <p:xfrm>
          <a:off x="206977" y="2700825"/>
          <a:ext cx="8651961" cy="3045127"/>
        </p:xfrm>
        <a:graphic>
          <a:graphicData uri="http://schemas.openxmlformats.org/drawingml/2006/table">
            <a:tbl>
              <a:tblPr firstRow="1" bandRow="1"/>
              <a:tblGrid>
                <a:gridCol w="2545932"/>
                <a:gridCol w="6106029"/>
              </a:tblGrid>
              <a:tr h="512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Срок страхования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1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Предусмотрено не более 4 продлений (общий срок страхования до 5 лет)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Оплата премии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Оплата единовременная за каждый год страхования.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Льготного периода при пролонгации нет.</a:t>
                      </a:r>
                      <a:endParaRPr lang="ru-RU" sz="1000" kern="1200" dirty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Временная франшиза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Срок действия договора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начинается с 15 дня с даты оплаты и действует 365 дней.</a:t>
                      </a:r>
                      <a:endParaRPr lang="ru-RU" sz="1000" kern="1200" dirty="0" smtClean="0">
                        <a:solidFill>
                          <a:srgbClr val="000000"/>
                        </a:solidFill>
                        <a:effectLst/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первый год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страхования по риску «Критические заболевания» 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90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дней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. Срок ответственности ВСК 12 месяцев,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 начиная с 91 дня после даты оплаты страховой премии.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Страховая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сумма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Агрегатная.</a:t>
                      </a:r>
                      <a:r>
                        <a:rPr lang="ru-RU" sz="1000" kern="1200" baseline="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Times New Roman"/>
                        </a:rPr>
                        <a:t> На весь период страхования по всем рискам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Возраст Застрахованных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От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0,5 </a:t>
                      </a:r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года до 84 лет </a:t>
                      </a:r>
                      <a:r>
                        <a:rPr lang="ru-RU" sz="1000" kern="1200" dirty="0" smtClean="0">
                          <a:solidFill>
                            <a:srgbClr val="000000"/>
                          </a:solidFill>
                          <a:effectLst/>
                          <a:latin typeface="Century Gothic"/>
                          <a:ea typeface="Times New Roman"/>
                          <a:cs typeface="Arial"/>
                        </a:rPr>
                        <a:t>включительно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6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Варианты страхования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S,</a:t>
                      </a:r>
                      <a:r>
                        <a:rPr lang="en-US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М, </a:t>
                      </a:r>
                      <a:r>
                        <a:rPr lang="en-US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XL</a:t>
                      </a:r>
                      <a:endParaRPr lang="ru-RU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95206" y="5808948"/>
            <a:ext cx="4723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Century Gothic" panose="020B0502020202020204" pitchFamily="34" charset="0"/>
              </a:rPr>
              <a:t>Нет ограничений по гражданству РФ.</a:t>
            </a:r>
          </a:p>
          <a:p>
            <a:r>
              <a:rPr lang="ru-RU" sz="1200" dirty="0" smtClean="0">
                <a:latin typeface="Century Gothic" panose="020B0502020202020204" pitchFamily="34" charset="0"/>
              </a:rPr>
              <a:t>Программа действует на основании Правил № 161/3.</a:t>
            </a:r>
          </a:p>
        </p:txBody>
      </p:sp>
    </p:spTree>
    <p:extLst>
      <p:ext uri="{BB962C8B-B14F-4D97-AF65-F5344CB8AC3E}">
        <p14:creationId xmlns:p14="http://schemas.microsoft.com/office/powerpoint/2010/main" xmlns="" val="242665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Варианты страхования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68760"/>
            <a:ext cx="6840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>
                <a:latin typeface="Century Gothic" panose="020B0502020202020204" pitchFamily="34" charset="0"/>
              </a:rPr>
              <a:t>Варианты </a:t>
            </a:r>
            <a:r>
              <a:rPr lang="en-US" sz="1200" b="1" dirty="0" smtClean="0">
                <a:latin typeface="Century Gothic" panose="020B0502020202020204" pitchFamily="34" charset="0"/>
              </a:rPr>
              <a:t>S </a:t>
            </a:r>
            <a:r>
              <a:rPr lang="ru-RU" sz="1200" b="1" dirty="0" smtClean="0">
                <a:latin typeface="Century Gothic" panose="020B0502020202020204" pitchFamily="34" charset="0"/>
              </a:rPr>
              <a:t>и М – это индивидуальные программы страхования.</a:t>
            </a: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Застрахованными выступает Страхователь + 1 ребенок.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b="1" dirty="0" smtClean="0">
                <a:latin typeface="Century Gothic" panose="020B0502020202020204" pitchFamily="34" charset="0"/>
              </a:rPr>
              <a:t>Вариант </a:t>
            </a:r>
            <a:r>
              <a:rPr lang="en-US" sz="1200" b="1" dirty="0" smtClean="0">
                <a:latin typeface="Century Gothic" panose="020B0502020202020204" pitchFamily="34" charset="0"/>
              </a:rPr>
              <a:t>XL</a:t>
            </a:r>
            <a:r>
              <a:rPr lang="ru-RU" sz="1200" b="1" dirty="0" smtClean="0">
                <a:latin typeface="Century Gothic" panose="020B0502020202020204" pitchFamily="34" charset="0"/>
              </a:rPr>
              <a:t> – это коллективная программа страхования.</a:t>
            </a: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Комбинации в отношении Застрахованных: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Страхователь + 1 ребенок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Страхователь + 2 детей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Страхователь + 3 детей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 smtClean="0">
                <a:latin typeface="Century Gothic" panose="020B0502020202020204" pitchFamily="34" charset="0"/>
              </a:rPr>
              <a:t>Страхователь + Супруг/Супруга + 1 ребенок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Страхователь + Супруг/Супруга + </a:t>
            </a:r>
            <a:r>
              <a:rPr lang="ru-RU" sz="1200" dirty="0" smtClean="0">
                <a:latin typeface="Century Gothic" panose="020B0502020202020204" pitchFamily="34" charset="0"/>
              </a:rPr>
              <a:t>2 детей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200" dirty="0">
                <a:latin typeface="Century Gothic" panose="020B0502020202020204" pitchFamily="34" charset="0"/>
              </a:rPr>
              <a:t>Страхователь + Супруг/Супруга + </a:t>
            </a:r>
            <a:r>
              <a:rPr lang="ru-RU" sz="1200" dirty="0" smtClean="0">
                <a:latin typeface="Century Gothic" panose="020B0502020202020204" pitchFamily="34" charset="0"/>
              </a:rPr>
              <a:t>3 детей</a:t>
            </a:r>
            <a:endParaRPr lang="ru-RU" sz="1200" dirty="0"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200" dirty="0"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Возраст Застрахованных взрослых </a:t>
            </a:r>
            <a:r>
              <a:rPr lang="ru-RU" sz="1200" b="1" dirty="0">
                <a:latin typeface="Century Gothic" panose="020B0502020202020204" pitchFamily="34" charset="0"/>
              </a:rPr>
              <a:t>от </a:t>
            </a:r>
            <a:r>
              <a:rPr lang="ru-RU" sz="1200" b="1" dirty="0" smtClean="0">
                <a:latin typeface="Century Gothic" panose="020B0502020202020204" pitchFamily="34" charset="0"/>
              </a:rPr>
              <a:t>18 до 84 лет (включительно).</a:t>
            </a:r>
          </a:p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Возраст Застрахованных детей </a:t>
            </a:r>
            <a:r>
              <a:rPr lang="ru-RU" sz="1200" b="1" dirty="0" smtClean="0">
                <a:latin typeface="Century Gothic" panose="020B0502020202020204" pitchFamily="34" charset="0"/>
              </a:rPr>
              <a:t>от 6 месяцев до 17 лет (включительно).</a:t>
            </a:r>
          </a:p>
          <a:p>
            <a:pPr algn="just"/>
            <a:endParaRPr lang="ru-RU" sz="1200" b="1" dirty="0" smtClean="0">
              <a:latin typeface="Century Gothic" panose="020B0502020202020204" pitchFamily="34" charset="0"/>
            </a:endParaRPr>
          </a:p>
          <a:p>
            <a:pPr algn="just"/>
            <a:endParaRPr lang="ru-RU" sz="1200" dirty="0" smtClean="0">
              <a:latin typeface="Century Gothic" panose="020B0502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872"/>
            <a:ext cx="4131068" cy="280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7885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70378619"/>
              </p:ext>
            </p:extLst>
          </p:nvPr>
        </p:nvGraphicFramePr>
        <p:xfrm>
          <a:off x="467544" y="908720"/>
          <a:ext cx="8208913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440160"/>
                <a:gridCol w="1440160"/>
                <a:gridCol w="1440161"/>
              </a:tblGrid>
              <a:tr h="26524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Для Застрахованных взрослых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Смерть в результате НС (100% страховой суммы)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Установление 1 или 2 группы инвалидности в результате НС (1 группа – выплата 100% страховой суммы,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 группа – выплата – 50%)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 Смерть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 результате ДТП (выплата 100% страховой суммы)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 Установление 1 или 2 группы инвалидности в результате ДТП (1 группа – выплата 100% страховой суммы, 2 группа – выплата – 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12. Сборная здоровья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13. Телемедицина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Психологическая поддержка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2397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9526111"/>
              </p:ext>
            </p:extLst>
          </p:nvPr>
        </p:nvGraphicFramePr>
        <p:xfrm>
          <a:off x="467544" y="836712"/>
          <a:ext cx="820891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/>
                <a:gridCol w="1368152"/>
                <a:gridCol w="1440160"/>
                <a:gridCol w="1152129"/>
              </a:tblGrid>
              <a:tr h="26524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Для Застрахованных 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 Установление застрахованному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ребенку инвалидности сроком на 2 года и более лет (эквивалент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1 или 2 группы инвалидности в результате НС), (более чем на 2 года – выплата 100% страховой суммы, на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2 года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выплата – 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6. Причинение вреда здоровью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вследствие НС и приведшего к лечению в амбулаторных или стационарных условиях (выплата по «Таблице выплат»)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 Госпитализация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 целью лечения травм, возникших в результате НС (выплата составляет 0,4% за каждый день госпитализации, начиная с третьего дня госпитализации, но не более 20% по одному случаю)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 Госпитализация с целью лечения заболевания, впервые диагностированного после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вступления Договора в силу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(выплата составляет 0,4% за каждый день госпитализации, начиная с седьмого дня госпитализации, но не более 20% по одному случаю)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62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6200735"/>
              </p:ext>
            </p:extLst>
          </p:nvPr>
        </p:nvGraphicFramePr>
        <p:xfrm>
          <a:off x="467544" y="764704"/>
          <a:ext cx="8208914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2805088"/>
                <a:gridCol w="1225211"/>
                <a:gridCol w="1225211"/>
                <a:gridCol w="1225212"/>
              </a:tblGrid>
              <a:tr h="265247"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5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Для Застрахованных 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9. Хирургическая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операция, проведенная в условиях стационара, по поводу НС (по «Таблице выплат»)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3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10. Первичное диагностирование тяжелого (критического) заболевания (состояния).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Период ожидания – 90 дней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eriod"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Онкологическое заболевание (рак)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Доброкачественные опухоли мозга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Хронический активный вирусный гепатит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Сахарный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диабет 1 типа</a:t>
                      </a:r>
                    </a:p>
                    <a:p>
                      <a:pPr marL="228600" indent="-228600" algn="l">
                        <a:buAutoNum type="arabicPeriod"/>
                      </a:pP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Хирургическое лечение клапанов сердца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6. Эпилепсия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 Острая ревматическая лихорадка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 Бактериальный менингит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9. Энцефалит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10. Столбняк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11. Полиомиелит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12. Хроническая сердечная недостаточность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Апластиская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анемия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Паралич</a:t>
                      </a:r>
                    </a:p>
                    <a:p>
                      <a:pPr algn="l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15. Почечная недостаточность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2"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11. Второе медицинское мнение по впервые выявленным заболеваниям (по риску 10)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Программа 2.15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Программа 2.15.3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12. Сборная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здоровья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Базовый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Семейный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90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07" y="980728"/>
            <a:ext cx="2909119" cy="163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4743" y="976037"/>
            <a:ext cx="3334693" cy="162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437" y="2664361"/>
            <a:ext cx="2904356" cy="187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03" y="2852936"/>
            <a:ext cx="2697467" cy="14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956" y="4542972"/>
            <a:ext cx="3362481" cy="141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080" y="4653136"/>
            <a:ext cx="3201343" cy="16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40519" y="260648"/>
            <a:ext cx="5658078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Сохраняя главное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2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629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7658911"/>
              </p:ext>
            </p:extLst>
          </p:nvPr>
        </p:nvGraphicFramePr>
        <p:xfrm>
          <a:off x="467544" y="764704"/>
          <a:ext cx="820891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280"/>
                <a:gridCol w="1225211"/>
                <a:gridCol w="1225211"/>
                <a:gridCol w="1225212"/>
              </a:tblGrid>
              <a:tr h="265247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Для Застрахованных детей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Телемедицина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Психологическая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поддержка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Безоблачное детство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Счастливая семья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5788" y="3251290"/>
            <a:ext cx="4250605" cy="362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26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974498"/>
              </p:ext>
            </p:extLst>
          </p:nvPr>
        </p:nvGraphicFramePr>
        <p:xfrm>
          <a:off x="107505" y="44624"/>
          <a:ext cx="9000999" cy="5773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1"/>
                <a:gridCol w="2016224"/>
                <a:gridCol w="1080120"/>
                <a:gridCol w="1080120"/>
                <a:gridCol w="936104"/>
              </a:tblGrid>
              <a:tr h="265247"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Смерть в результате НС (100% страховой суммы)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Установление 1 или 2 группы инвалидности в результате НС (1 группа – выплата 100% страховой суммы, 2 группа – выплата – 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 Смерть в результате ДТП (выплата 100% страховой суммы)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 Установление 1 или 2 группы инвалидности в результате ДТП (1 группа – выплата 100% страховой суммы, 2 группа – выплата – 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 Установление застрахованному ребенку инвалидности сроком на 2 года и более лет (эквивалент 1 или 2 группы инвалидности в результате НС), (более чем на 2 года – выплата 100% страховой суммы, на 2 года – выплата – 50%)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6. Причинение вреда здоровью вследствие НС и приведшего к лечению в амбулаторных или стационарных условиях (выплата по «Таблице выплат»)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 Госпитализация с целью лечения травм, возникших в результате НС (выплата составляет 0,4% за каждый день госпитализации, начиная с третьего дня госпитализации, но не более 20% по одному случаю)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 Госпитализация с целью лечения заболевания, впервые диагностированного после вступления Договора в силу (выплата составляет 0,4% за каждый день госпитализации, начиная с седьмого дня госпитализации, но не более 20% по одному случаю)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9. Хирургическая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операция, проведенная в условиях стационара, по поводу НС (по «Таблице выплат»)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3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10. Первичное диагностирование тяжелого (критического) заболевания (состояния).</a:t>
                      </a:r>
                    </a:p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Период ожидания – 90 дней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5 заболевания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500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1 000 000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 – 10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заболевания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– 15 заболевания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rowSpan="2"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11. Второе медицинское мнение по впервые выявленным заболеваниям (по риску 10)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pPr algn="just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12. Сборная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здоровья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Базовый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Семейный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gridSpan="2"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Страховая премия в год (руб.)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5 000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000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15 000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3164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04248" y="260648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8394746"/>
              </p:ext>
            </p:extLst>
          </p:nvPr>
        </p:nvGraphicFramePr>
        <p:xfrm>
          <a:off x="107505" y="908720"/>
          <a:ext cx="9000999" cy="2996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5"/>
                <a:gridCol w="2520280"/>
                <a:gridCol w="1080120"/>
                <a:gridCol w="1080120"/>
                <a:gridCol w="936104"/>
              </a:tblGrid>
              <a:tr h="265247"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Страховые риски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Дополнительно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XL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Размер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страховой суммы (руб.)</a:t>
                      </a:r>
                      <a:endParaRPr lang="ru-RU" sz="800" b="1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247">
                <a:tc rowSpan="4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13. Телемедицина</a:t>
                      </a:r>
                    </a:p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Программа для детей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Программа для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детей</a:t>
                      </a:r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нет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Страховая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сумма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Страховая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премия (руб.)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rowSpan="4">
                  <a:txBody>
                    <a:bodyPr/>
                    <a:lstStyle/>
                    <a:p>
                      <a:pPr algn="just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Психологическая поддержка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Безоблачное детство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Счастливая семья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нет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Страховая сумма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100 000</a:t>
                      </a:r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pPr algn="just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Страховая премия (руб.)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1 500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8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260648"/>
            <a:ext cx="6203689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6585270" cy="237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35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68136" y="541475"/>
            <a:ext cx="6779754" cy="241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  <a:b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Смерть в результате НС, установление 1 ил 2 группы инвалидности, смерть в результате ДТП, установление 1 или 2 группы инвалидности в результате ДТП, установление ребенку инвалидности сроком на 2 года и более, лечение в амбулаторных или стационарных условиях вследствие НС, госпитализация с целью лечения травм, возникших в результате НС, госпитализация с целью лечения заболевания, впервые диагностированного , хирургическая операция по поводу НС*.</a:t>
            </a:r>
            <a:endParaRPr lang="ru-RU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18" y="3284984"/>
            <a:ext cx="8651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Century Gothic" panose="020B0502020202020204" pitchFamily="34" charset="0"/>
              </a:rPr>
              <a:t>Исключения: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Занятия, в том числе на разовой основе, экстремальными видами спорта, катание на горных лыжах, сноуборде, прыжки с парашютом, полеты на дельтаплане или параплане, пилотирование летательных аппаратов, скалолазание, альпинизм, дайвинг, автоспорт, мотоспорт, любые единоборства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5987172"/>
            <a:ext cx="74168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1 к полису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3310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130450"/>
            <a:ext cx="6779754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Первичное </a:t>
            </a:r>
            <a:r>
              <a:rPr lang="ru-RU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диагностирование тяжелого (критического) заболевания (состояния</a:t>
            </a:r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)*.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1002609"/>
              </p:ext>
            </p:extLst>
          </p:nvPr>
        </p:nvGraphicFramePr>
        <p:xfrm>
          <a:off x="323528" y="1412776"/>
          <a:ext cx="469086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767"/>
                <a:gridCol w="864097"/>
              </a:tblGrid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1. Онкологическое заболевание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 Доброкачественная опухоль мозга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Хронический активный вирусный гепатит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 Сахарный диабет 1 типа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5. Хирургическое лечение клапанов сердца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6. Эпилепсия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7. </a:t>
                      </a:r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Апластическая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анемия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8. Острая ревматическая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лихорадка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9. Бактериальный менингит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10. Энцефалит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11. Столбняк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25%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12. Полиомиелит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13. Хроническая сердечная недостаточность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14. Паралич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15. Почечная недостаточность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100%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92080" y="2636912"/>
            <a:ext cx="3600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Century Gothic" panose="020B0502020202020204" pitchFamily="34" charset="0"/>
              </a:rPr>
              <a:t>Период ожидания – 90 дней</a:t>
            </a:r>
          </a:p>
          <a:p>
            <a:pPr algn="just"/>
            <a:r>
              <a:rPr lang="ru-RU" sz="1400" dirty="0" smtClean="0">
                <a:latin typeface="Century Gothic" panose="020B0502020202020204" pitchFamily="34" charset="0"/>
              </a:rPr>
              <a:t>Полис прекращает свое действие и не продляется на новый период, если произошло страховое событие по данному риску.</a:t>
            </a:r>
            <a:endParaRPr lang="ru-RU" sz="1400" b="1" dirty="0" smtClean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987172"/>
            <a:ext cx="74168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2 к полису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5091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268949"/>
            <a:ext cx="6779754" cy="17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Второе медицинское мнение (программа 2.15)*.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18" y="1167656"/>
            <a:ext cx="677975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Второе медицинское мнение – </a:t>
            </a:r>
            <a:r>
              <a:rPr lang="ru-RU" sz="1100" dirty="0" smtClean="0">
                <a:latin typeface="Century Gothic" panose="020B0502020202020204" pitchFamily="34" charset="0"/>
              </a:rPr>
              <a:t>подготовка заключения </a:t>
            </a:r>
            <a:r>
              <a:rPr lang="ru-RU" sz="1100" b="1" dirty="0" smtClean="0">
                <a:latin typeface="Century Gothic" panose="020B0502020202020204" pitchFamily="34" charset="0"/>
              </a:rPr>
              <a:t>иностранным врачом-специалистом </a:t>
            </a:r>
            <a:r>
              <a:rPr lang="ru-RU" sz="1100" dirty="0" smtClean="0">
                <a:latin typeface="Century Gothic" panose="020B0502020202020204" pitchFamily="34" charset="0"/>
              </a:rPr>
              <a:t>по результатам экспертизы предоставленных медицинских документов, отражающих мнение врача о необходимости </a:t>
            </a:r>
            <a:r>
              <a:rPr lang="ru-RU" sz="1100" b="1" dirty="0" smtClean="0">
                <a:latin typeface="Century Gothic" panose="020B0502020202020204" pitchFamily="34" charset="0"/>
              </a:rPr>
              <a:t>уточнения диагноза </a:t>
            </a:r>
            <a:r>
              <a:rPr lang="ru-RU" sz="1100" dirty="0" smtClean="0">
                <a:latin typeface="Century Gothic" panose="020B0502020202020204" pitchFamily="34" charset="0"/>
              </a:rPr>
              <a:t>(дополнительного обследования) и </a:t>
            </a:r>
            <a:r>
              <a:rPr lang="ru-RU" sz="1100" b="1" dirty="0" smtClean="0">
                <a:latin typeface="Century Gothic" panose="020B0502020202020204" pitchFamily="34" charset="0"/>
              </a:rPr>
              <a:t>методах лечения </a:t>
            </a:r>
            <a:r>
              <a:rPr lang="ru-RU" sz="1100" dirty="0" smtClean="0">
                <a:latin typeface="Century Gothic" panose="020B0502020202020204" pitchFamily="34" charset="0"/>
              </a:rPr>
              <a:t>по поводу заболеваний.</a:t>
            </a:r>
          </a:p>
          <a:p>
            <a:pPr algn="just"/>
            <a:endParaRPr lang="en-US" sz="11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Используется интерактивная веб-платформа </a:t>
            </a:r>
            <a:r>
              <a:rPr lang="ru-RU" sz="1100" b="1" dirty="0" smtClean="0">
                <a:latin typeface="Century Gothic" panose="020B0502020202020204" pitchFamily="34" charset="0"/>
              </a:rPr>
              <a:t>«Онлайн доктор» </a:t>
            </a:r>
            <a:r>
              <a:rPr lang="en-US" sz="1100" b="1" dirty="0" smtClean="0">
                <a:latin typeface="Century Gothic" panose="020B0502020202020204" pitchFamily="34" charset="0"/>
              </a:rPr>
              <a:t> </a:t>
            </a:r>
            <a:r>
              <a:rPr lang="en-US" sz="1100" dirty="0" smtClean="0">
                <a:latin typeface="Century Gothic" panose="020B0502020202020204" pitchFamily="34" charset="0"/>
              </a:rPr>
              <a:t>vsk.onlinedoctor.ru</a:t>
            </a: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Услуга оказывается 1 раз в течение срока действия договора.</a:t>
            </a:r>
          </a:p>
          <a:p>
            <a:pPr algn="just"/>
            <a:endParaRPr lang="ru-RU" sz="11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Алгоритм оказания услуги: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100" dirty="0" smtClean="0">
                <a:latin typeface="Century Gothic" panose="020B0502020202020204" pitchFamily="34" charset="0"/>
              </a:rPr>
              <a:t>Администратор сервиса после получения заявки осуществляет проверку медицинских документов – </a:t>
            </a:r>
            <a:r>
              <a:rPr lang="ru-RU" sz="1100" b="1" dirty="0" smtClean="0">
                <a:latin typeface="Century Gothic" panose="020B0502020202020204" pitchFamily="34" charset="0"/>
              </a:rPr>
              <a:t>в течение 1 календарного дня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100" dirty="0" smtClean="0">
                <a:latin typeface="Century Gothic" panose="020B0502020202020204" pitchFamily="34" charset="0"/>
              </a:rPr>
              <a:t>Выбирает врача с учетом специальности, передает документы, выполняя перевод на язык страны нахождения врача – </a:t>
            </a:r>
            <a:r>
              <a:rPr lang="ru-RU" sz="1100" b="1" dirty="0" smtClean="0">
                <a:latin typeface="Century Gothic" panose="020B0502020202020204" pitchFamily="34" charset="0"/>
              </a:rPr>
              <a:t>в течение 1 календарного дня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100" dirty="0" smtClean="0">
                <a:latin typeface="Century Gothic" panose="020B0502020202020204" pitchFamily="34" charset="0"/>
              </a:rPr>
              <a:t>Врач готовит заключение и направляет застрахованному лицу через сервис – не позднее </a:t>
            </a:r>
            <a:r>
              <a:rPr lang="ru-RU" sz="1100" b="1" dirty="0" smtClean="0">
                <a:latin typeface="Century Gothic" panose="020B0502020202020204" pitchFamily="34" charset="0"/>
              </a:rPr>
              <a:t>7 календарных дней </a:t>
            </a:r>
            <a:r>
              <a:rPr lang="ru-RU" sz="1100" dirty="0" smtClean="0">
                <a:latin typeface="Century Gothic" panose="020B0502020202020204" pitchFamily="34" charset="0"/>
              </a:rPr>
              <a:t>с момента направления заявки через сервис.</a:t>
            </a:r>
          </a:p>
          <a:p>
            <a:pPr algn="just"/>
            <a:endParaRPr lang="ru-RU" sz="110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Заключение предоставляется на языке, на котором оно было составлено врачом, с приложением перевода на русский язык.</a:t>
            </a:r>
            <a:endParaRPr lang="en-US" sz="1100" dirty="0" smtClean="0">
              <a:latin typeface="Century Gothic" panose="020B0502020202020204" pitchFamily="34" charset="0"/>
            </a:endParaRPr>
          </a:p>
          <a:p>
            <a:pPr algn="just"/>
            <a:endParaRPr lang="ru-RU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2692" y="5851422"/>
            <a:ext cx="59322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4 к полису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18" y="4717220"/>
            <a:ext cx="793188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Особенности регистрации: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 smtClean="0">
                <a:latin typeface="Century Gothic" panose="020B0502020202020204" pitchFamily="34" charset="0"/>
              </a:rPr>
              <a:t>Дети до 14 лет (включительно) </a:t>
            </a:r>
            <a:r>
              <a:rPr lang="ru-RU" sz="1100" dirty="0" smtClean="0">
                <a:latin typeface="Century Gothic" panose="020B0502020202020204" pitchFamily="34" charset="0"/>
              </a:rPr>
              <a:t>не регистрируют отдельный Личный кабинет. Обслуживание осуществляется в личном кабинете одного из родителей, на каждого ребенка заводится отдельная медицинская карта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 smtClean="0">
                <a:latin typeface="Century Gothic" panose="020B0502020202020204" pitchFamily="34" charset="0"/>
              </a:rPr>
              <a:t>Дети от 15 лет </a:t>
            </a:r>
            <a:r>
              <a:rPr lang="ru-RU" sz="1100" dirty="0" smtClean="0">
                <a:latin typeface="Century Gothic" panose="020B0502020202020204" pitchFamily="34" charset="0"/>
              </a:rPr>
              <a:t>регистрируют отдельный Личный кабинет (со своими данными: телефон, электронная почта и т.п.)</a:t>
            </a:r>
            <a:endParaRPr lang="en-US" sz="1100" dirty="0" smtClean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1839" y="6105338"/>
            <a:ext cx="5922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**Приложение № 4.1 к полису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0518" y="4347888"/>
            <a:ext cx="85799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Второе медицинское мнение (программа 2.15.3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)**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72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268949"/>
            <a:ext cx="6779754" cy="179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здоровья*.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18" y="1052736"/>
            <a:ext cx="67077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latin typeface="Century Gothic" panose="020B0502020202020204" pitchFamily="34" charset="0"/>
              </a:rPr>
              <a:t>Сборная здоровья: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900" dirty="0" smtClean="0">
                <a:latin typeface="Century Gothic" panose="020B0502020202020204" pitchFamily="34" charset="0"/>
              </a:rPr>
              <a:t>Индивидуальные информационные услуги в виде </a:t>
            </a:r>
            <a:r>
              <a:rPr lang="ru-RU" sz="900" b="1" dirty="0" smtClean="0">
                <a:latin typeface="Century Gothic" panose="020B0502020202020204" pitchFamily="34" charset="0"/>
              </a:rPr>
              <a:t>программы тренировок по </a:t>
            </a:r>
            <a:r>
              <a:rPr lang="ru-RU" sz="900" dirty="0" smtClean="0">
                <a:latin typeface="Century Gothic" panose="020B0502020202020204" pitchFamily="34" charset="0"/>
              </a:rPr>
              <a:t>активностям, предусмотренных сервисом.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900" dirty="0" smtClean="0">
                <a:latin typeface="Century Gothic" panose="020B0502020202020204" pitchFamily="34" charset="0"/>
              </a:rPr>
              <a:t>Возможность</a:t>
            </a:r>
            <a:r>
              <a:rPr lang="ru-RU" sz="900" b="1" dirty="0" smtClean="0">
                <a:latin typeface="Century Gothic" panose="020B0502020202020204" pitchFamily="34" charset="0"/>
              </a:rPr>
              <a:t> просмотра видео-уроков </a:t>
            </a:r>
            <a:r>
              <a:rPr lang="ru-RU" sz="900" b="1" i="1" dirty="0" smtClean="0">
                <a:latin typeface="Century Gothic" panose="020B0502020202020204" pitchFamily="34" charset="0"/>
              </a:rPr>
              <a:t>с образцами выполнения упражнений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900" dirty="0" smtClean="0">
                <a:latin typeface="Century Gothic" panose="020B0502020202020204" pitchFamily="34" charset="0"/>
              </a:rPr>
              <a:t>Проведение</a:t>
            </a:r>
            <a:r>
              <a:rPr lang="ru-RU" sz="900" b="1" dirty="0" smtClean="0">
                <a:latin typeface="Century Gothic" panose="020B0502020202020204" pitchFamily="34" charset="0"/>
              </a:rPr>
              <a:t> анализа видеозаписи тренировки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900" b="1" dirty="0" smtClean="0">
                <a:latin typeface="Century Gothic" panose="020B0502020202020204" pitchFamily="34" charset="0"/>
              </a:rPr>
              <a:t>Корректировка программы тренировок,</a:t>
            </a:r>
            <a:r>
              <a:rPr lang="ru-RU" sz="900" dirty="0" smtClean="0">
                <a:latin typeface="Century Gothic" panose="020B0502020202020204" pitchFamily="34" charset="0"/>
              </a:rPr>
              <a:t> в случае необходимости (определяется Инструктором)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900" b="1" dirty="0" smtClean="0">
                <a:latin typeface="Century Gothic" panose="020B0502020202020204" pitchFamily="34" charset="0"/>
              </a:rPr>
              <a:t>Дистанционная тренировка  -</a:t>
            </a:r>
            <a:r>
              <a:rPr lang="ru-RU" sz="900" dirty="0" smtClean="0">
                <a:latin typeface="Century Gothic" panose="020B0502020202020204" pitchFamily="34" charset="0"/>
              </a:rPr>
              <a:t> тренировка ,проводимая дистанционно через сервис в течение 45 минут.</a:t>
            </a:r>
            <a:endParaRPr lang="ru-RU" sz="9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9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900" dirty="0">
                <a:latin typeface="Century Gothic" panose="020B0502020202020204" pitchFamily="34" charset="0"/>
              </a:rPr>
              <a:t>Используется интерактивная </a:t>
            </a:r>
            <a:r>
              <a:rPr lang="ru-RU" sz="900" dirty="0" smtClean="0">
                <a:latin typeface="Century Gothic" panose="020B0502020202020204" pitchFamily="34" charset="0"/>
              </a:rPr>
              <a:t>веб-платформа или мобильное приложение </a:t>
            </a:r>
            <a:r>
              <a:rPr lang="en-US" sz="900" b="1" dirty="0" smtClean="0">
                <a:latin typeface="Century Gothic" panose="020B0502020202020204" pitchFamily="34" charset="0"/>
              </a:rPr>
              <a:t>www.m-ski.</a:t>
            </a:r>
            <a:r>
              <a:rPr lang="ru-RU" sz="900" b="1" dirty="0" err="1" smtClean="0">
                <a:latin typeface="Century Gothic" panose="020B0502020202020204" pitchFamily="34" charset="0"/>
              </a:rPr>
              <a:t>ru</a:t>
            </a:r>
            <a:endParaRPr lang="ru-RU" sz="9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900" dirty="0" smtClean="0">
                <a:latin typeface="Century Gothic" panose="020B0502020202020204" pitchFamily="34" charset="0"/>
              </a:rPr>
              <a:t>Услуги оказываются с использованием персонального компьютера или мобильного устройства.</a:t>
            </a:r>
          </a:p>
          <a:p>
            <a:pPr algn="just"/>
            <a:endParaRPr lang="ru-RU" sz="9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032" y="6525344"/>
            <a:ext cx="39599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6 к полису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5742473"/>
              </p:ext>
            </p:extLst>
          </p:nvPr>
        </p:nvGraphicFramePr>
        <p:xfrm>
          <a:off x="323528" y="2924944"/>
          <a:ext cx="8496944" cy="3310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1222"/>
                <a:gridCol w="1807861"/>
                <a:gridCol w="1807861"/>
              </a:tblGrid>
              <a:tr h="265247">
                <a:tc row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Описание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Вариант программы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ru-RU" sz="1200" b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26524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Базовый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Семейный</a:t>
                      </a:r>
                      <a:endParaRPr lang="ru-RU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Виды спорта, включенные в программу (активности)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Фитнес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Роликовые коньки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Беговые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лыжи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Лыжероллеры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Скандинавская ходьба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Составление индивидуальной тренировочной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программы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раз в месяц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раз в месяц 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(для каждого застрахованного)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Видеоразбор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вводный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Видеоразбор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итоговый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 раз в месяц </a:t>
                      </a:r>
                    </a:p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(для каждого застрахованного)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247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Количество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дистанционных тренировок в неделю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(для каждого застрахованного)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Дистанционная поддержка тренера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нет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да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29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222418"/>
            <a:ext cx="4835538" cy="72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Телемедицина (программа для детей)*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18" y="1167656"/>
            <a:ext cx="4115458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Телемедицина: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 smtClean="0">
                <a:latin typeface="Century Gothic" panose="020B0502020202020204" pitchFamily="34" charset="0"/>
              </a:rPr>
              <a:t>Первичные и повторные консультации дежурного врача-консультанта (педиатра), </a:t>
            </a:r>
            <a:r>
              <a:rPr lang="ru-RU" sz="1100" dirty="0" smtClean="0">
                <a:latin typeface="Century Gothic" panose="020B0502020202020204" pitchFamily="34" charset="0"/>
              </a:rPr>
              <a:t>выполняемые удаленно через сеть Интернет круглосуточно 7 дней в неделю без ограничений по числу обращений в течение срока действия договора.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latin typeface="Century Gothic" panose="020B0502020202020204" pitchFamily="34" charset="0"/>
              </a:rPr>
              <a:t>Первичные и повторные консультации </a:t>
            </a:r>
            <a:r>
              <a:rPr lang="ru-RU" sz="1100" b="1" dirty="0" smtClean="0">
                <a:latin typeface="Century Gothic" panose="020B0502020202020204" pitchFamily="34" charset="0"/>
              </a:rPr>
              <a:t>врача-консультанта (специалиста</a:t>
            </a:r>
            <a:r>
              <a:rPr lang="ru-RU" sz="1100" b="1" dirty="0">
                <a:latin typeface="Century Gothic" panose="020B0502020202020204" pitchFamily="34" charset="0"/>
              </a:rPr>
              <a:t>), </a:t>
            </a:r>
            <a:r>
              <a:rPr lang="ru-RU" sz="1100" dirty="0">
                <a:latin typeface="Century Gothic" panose="020B0502020202020204" pitchFamily="34" charset="0"/>
              </a:rPr>
              <a:t>выполняемые удаленно через сеть Интернет </a:t>
            </a:r>
            <a:r>
              <a:rPr lang="ru-RU" sz="1100" dirty="0" smtClean="0">
                <a:latin typeface="Century Gothic" panose="020B0502020202020204" pitchFamily="34" charset="0"/>
              </a:rPr>
              <a:t>по предварительной записи без </a:t>
            </a:r>
            <a:r>
              <a:rPr lang="ru-RU" sz="1100" dirty="0">
                <a:latin typeface="Century Gothic" panose="020B0502020202020204" pitchFamily="34" charset="0"/>
              </a:rPr>
              <a:t>ограничений по числу обращений в течение срока действия </a:t>
            </a:r>
            <a:r>
              <a:rPr lang="ru-RU" sz="1100" dirty="0" smtClean="0">
                <a:latin typeface="Century Gothic" panose="020B0502020202020204" pitchFamily="34" charset="0"/>
              </a:rPr>
              <a:t>договора. Запись осуществляет ТОЛЬКО дежурный врач-консультант (педиатр).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>
                <a:latin typeface="Century Gothic" panose="020B0502020202020204" pitchFamily="34" charset="0"/>
              </a:rPr>
              <a:t>Используется интерактивная веб-платформа </a:t>
            </a:r>
            <a:r>
              <a:rPr lang="ru-RU" sz="1100" b="1" dirty="0">
                <a:latin typeface="Century Gothic" panose="020B0502020202020204" pitchFamily="34" charset="0"/>
              </a:rPr>
              <a:t>«Онлайн доктор»  </a:t>
            </a:r>
            <a:r>
              <a:rPr lang="ru-RU" sz="1100" dirty="0">
                <a:latin typeface="Century Gothic" panose="020B0502020202020204" pitchFamily="34" charset="0"/>
              </a:rPr>
              <a:t>vsk.onlinedoctor.ru</a:t>
            </a: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Услуги оказываются с использованием видеосвязи, </a:t>
            </a:r>
            <a:r>
              <a:rPr lang="ru-RU" sz="1100" dirty="0" err="1" smtClean="0">
                <a:latin typeface="Century Gothic" panose="020B0502020202020204" pitchFamily="34" charset="0"/>
              </a:rPr>
              <a:t>аудиосвязи</a:t>
            </a:r>
            <a:r>
              <a:rPr lang="ru-RU" sz="1100" dirty="0" smtClean="0">
                <a:latin typeface="Century Gothic" panose="020B0502020202020204" pitchFamily="34" charset="0"/>
              </a:rPr>
              <a:t>, путем обмена сообщениями и файлами.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Продолжительность консультации </a:t>
            </a:r>
            <a:r>
              <a:rPr lang="ru-RU" sz="1100" dirty="0" smtClean="0">
                <a:latin typeface="Century Gothic" panose="020B0502020202020204" pitchFamily="34" charset="0"/>
              </a:rPr>
              <a:t>до 15 минут.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Услуга доступна </a:t>
            </a:r>
            <a:r>
              <a:rPr lang="ru-RU" sz="1100" b="1" dirty="0" smtClean="0">
                <a:latin typeface="Century Gothic" panose="020B0502020202020204" pitchFamily="34" charset="0"/>
              </a:rPr>
              <a:t>через 14 дней </a:t>
            </a:r>
            <a:r>
              <a:rPr lang="ru-RU" sz="1100" dirty="0" smtClean="0">
                <a:latin typeface="Century Gothic" panose="020B0502020202020204" pitchFamily="34" charset="0"/>
              </a:rPr>
              <a:t>после оплаты страховой премии.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518" y="5517232"/>
            <a:ext cx="41874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5 к полису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1515" y="1772816"/>
            <a:ext cx="41764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Телемедицина: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 smtClean="0">
                <a:latin typeface="Century Gothic" panose="020B0502020202020204" pitchFamily="34" charset="0"/>
              </a:rPr>
              <a:t>Первичные и повторные консультации дежурного врача-консультанта (терапевта или педиатра), </a:t>
            </a:r>
            <a:r>
              <a:rPr lang="ru-RU" sz="1100" dirty="0" smtClean="0">
                <a:latin typeface="Century Gothic" panose="020B0502020202020204" pitchFamily="34" charset="0"/>
              </a:rPr>
              <a:t>выполняемые удаленно через сеть Интернет круглосуточно 7 дней в неделю без ограничений по числу обращений в течение срока действия договора.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b="1" dirty="0">
                <a:latin typeface="Century Gothic" panose="020B0502020202020204" pitchFamily="34" charset="0"/>
              </a:rPr>
              <a:t>Первичные и повторные консультации </a:t>
            </a:r>
            <a:r>
              <a:rPr lang="ru-RU" sz="1100" b="1" dirty="0" smtClean="0">
                <a:latin typeface="Century Gothic" panose="020B0502020202020204" pitchFamily="34" charset="0"/>
              </a:rPr>
              <a:t>врача-консультанта (специалиста</a:t>
            </a:r>
            <a:r>
              <a:rPr lang="ru-RU" sz="1100" b="1" dirty="0">
                <a:latin typeface="Century Gothic" panose="020B0502020202020204" pitchFamily="34" charset="0"/>
              </a:rPr>
              <a:t>), </a:t>
            </a:r>
            <a:r>
              <a:rPr lang="ru-RU" sz="1100" dirty="0">
                <a:latin typeface="Century Gothic" panose="020B0502020202020204" pitchFamily="34" charset="0"/>
              </a:rPr>
              <a:t>выполняемые удаленно через сеть Интернет </a:t>
            </a:r>
            <a:r>
              <a:rPr lang="ru-RU" sz="1100" dirty="0" smtClean="0">
                <a:latin typeface="Century Gothic" panose="020B0502020202020204" pitchFamily="34" charset="0"/>
              </a:rPr>
              <a:t>по предварительной записи без </a:t>
            </a:r>
            <a:r>
              <a:rPr lang="ru-RU" sz="1100" dirty="0">
                <a:latin typeface="Century Gothic" panose="020B0502020202020204" pitchFamily="34" charset="0"/>
              </a:rPr>
              <a:t>ограничений по числу обращений в течение срока действия </a:t>
            </a:r>
            <a:r>
              <a:rPr lang="ru-RU" sz="1100" dirty="0" smtClean="0">
                <a:latin typeface="Century Gothic" panose="020B0502020202020204" pitchFamily="34" charset="0"/>
              </a:rPr>
              <a:t>договора. Запись осуществляет ТОЛЬКО дежурный врач-консультант (педиатр).</a:t>
            </a:r>
            <a:endParaRPr lang="ru-RU" sz="11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>
                <a:latin typeface="Century Gothic" panose="020B0502020202020204" pitchFamily="34" charset="0"/>
              </a:rPr>
              <a:t>Используется интерактивная веб-платформа </a:t>
            </a:r>
            <a:r>
              <a:rPr lang="ru-RU" sz="1100" b="1" dirty="0">
                <a:latin typeface="Century Gothic" panose="020B0502020202020204" pitchFamily="34" charset="0"/>
              </a:rPr>
              <a:t>«Онлайн доктор»  </a:t>
            </a:r>
            <a:r>
              <a:rPr lang="ru-RU" sz="1100" dirty="0">
                <a:latin typeface="Century Gothic" panose="020B0502020202020204" pitchFamily="34" charset="0"/>
              </a:rPr>
              <a:t>vsk.onlinedoctor.ru</a:t>
            </a: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Услуги оказываются с использованием видеосвязи, </a:t>
            </a:r>
            <a:r>
              <a:rPr lang="ru-RU" sz="1100" dirty="0" err="1" smtClean="0">
                <a:latin typeface="Century Gothic" panose="020B0502020202020204" pitchFamily="34" charset="0"/>
              </a:rPr>
              <a:t>аудиосвязи</a:t>
            </a:r>
            <a:r>
              <a:rPr lang="ru-RU" sz="1100" dirty="0" smtClean="0">
                <a:latin typeface="Century Gothic" panose="020B0502020202020204" pitchFamily="34" charset="0"/>
              </a:rPr>
              <a:t>, путем обмена сообщениями и файлами.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Продолжительность консультации </a:t>
            </a:r>
            <a:r>
              <a:rPr lang="ru-RU" sz="1100" dirty="0" smtClean="0">
                <a:latin typeface="Century Gothic" panose="020B0502020202020204" pitchFamily="34" charset="0"/>
              </a:rPr>
              <a:t>до 30 минут.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Услуга доступна </a:t>
            </a:r>
            <a:r>
              <a:rPr lang="ru-RU" sz="1100" b="1" dirty="0" smtClean="0">
                <a:latin typeface="Century Gothic" panose="020B0502020202020204" pitchFamily="34" charset="0"/>
              </a:rPr>
              <a:t>через 10 дней </a:t>
            </a:r>
            <a:r>
              <a:rPr lang="ru-RU" sz="1100" dirty="0" smtClean="0">
                <a:latin typeface="Century Gothic" panose="020B0502020202020204" pitchFamily="34" charset="0"/>
              </a:rPr>
              <a:t>после оплаты страховой премии.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2496" y="774806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Телемедицина (программа для семьи</a:t>
            </a:r>
            <a:r>
              <a:rPr lang="ru-RU" sz="1600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)**</a:t>
            </a:r>
            <a:endParaRPr lang="ru-RU" sz="1600" b="1" dirty="0">
              <a:solidFill>
                <a:srgbClr val="00206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2483" y="6081688"/>
            <a:ext cx="43540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**Приложение № 5.1 к полису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609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8" y="130450"/>
            <a:ext cx="4187466" cy="20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Сборная здоровья.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Психологическая помощь (Безоблачное детство)*</a:t>
            </a:r>
            <a:endParaRPr lang="ru-RU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ru-RU" sz="28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18" y="1340768"/>
            <a:ext cx="40434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latin typeface="Century Gothic" panose="020B0502020202020204" pitchFamily="34" charset="0"/>
              </a:rPr>
              <a:t>Дистанционное консультирование застрахованного лица в возрасте </a:t>
            </a:r>
            <a:r>
              <a:rPr lang="ru-RU" sz="1100" b="1" dirty="0" smtClean="0">
                <a:latin typeface="Century Gothic" panose="020B0502020202020204" pitchFamily="34" charset="0"/>
              </a:rPr>
              <a:t>от 8 лет </a:t>
            </a:r>
            <a:r>
              <a:rPr lang="ru-RU" sz="1100" dirty="0" smtClean="0">
                <a:latin typeface="Century Gothic" panose="020B0502020202020204" pitchFamily="34" charset="0"/>
              </a:rPr>
              <a:t>в присутствии родителя в части поддержки </a:t>
            </a:r>
            <a:r>
              <a:rPr lang="ru-RU" sz="1100" b="1" dirty="0" smtClean="0">
                <a:latin typeface="Century Gothic" panose="020B0502020202020204" pitchFamily="34" charset="0"/>
              </a:rPr>
              <a:t>преодоления различных психологических проблем</a:t>
            </a:r>
            <a:r>
              <a:rPr lang="ru-RU" sz="1100" dirty="0" smtClean="0">
                <a:latin typeface="Century Gothic" panose="020B0502020202020204" pitchFamily="34" charset="0"/>
              </a:rPr>
              <a:t> (не является </a:t>
            </a:r>
            <a:r>
              <a:rPr lang="ru-RU" sz="1100" dirty="0" err="1" smtClean="0">
                <a:latin typeface="Century Gothic" panose="020B0502020202020204" pitchFamily="34" charset="0"/>
              </a:rPr>
              <a:t>психо</a:t>
            </a:r>
            <a:r>
              <a:rPr lang="ru-RU" sz="1100" dirty="0" smtClean="0">
                <a:latin typeface="Century Gothic" panose="020B0502020202020204" pitchFamily="34" charset="0"/>
              </a:rPr>
              <a:t>-коррекционной работой)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latin typeface="Century Gothic" panose="020B0502020202020204" pitchFamily="34" charset="0"/>
              </a:rPr>
              <a:t>Дистанционное консультирование застрахованного лица в возрасте </a:t>
            </a:r>
            <a:r>
              <a:rPr lang="ru-RU" sz="1100" b="1" dirty="0">
                <a:latin typeface="Century Gothic" panose="020B0502020202020204" pitchFamily="34" charset="0"/>
              </a:rPr>
              <a:t>от </a:t>
            </a:r>
            <a:r>
              <a:rPr lang="ru-RU" sz="1100" b="1" dirty="0" smtClean="0">
                <a:latin typeface="Century Gothic" panose="020B0502020202020204" pitchFamily="34" charset="0"/>
              </a:rPr>
              <a:t>14 </a:t>
            </a:r>
            <a:r>
              <a:rPr lang="ru-RU" sz="1100" b="1" dirty="0">
                <a:latin typeface="Century Gothic" panose="020B0502020202020204" pitchFamily="34" charset="0"/>
              </a:rPr>
              <a:t>лет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</a:rPr>
              <a:t>без </a:t>
            </a:r>
            <a:r>
              <a:rPr lang="ru-RU" sz="1100" dirty="0">
                <a:latin typeface="Century Gothic" panose="020B0502020202020204" pitchFamily="34" charset="0"/>
              </a:rPr>
              <a:t>присутствии </a:t>
            </a:r>
            <a:r>
              <a:rPr lang="ru-RU" sz="1100" dirty="0" smtClean="0">
                <a:latin typeface="Century Gothic" panose="020B0502020202020204" pitchFamily="34" charset="0"/>
              </a:rPr>
              <a:t>родителя по любым вопросам </a:t>
            </a:r>
            <a:r>
              <a:rPr lang="ru-RU" sz="1100" b="1" dirty="0" smtClean="0">
                <a:latin typeface="Century Gothic" panose="020B0502020202020204" pitchFamily="34" charset="0"/>
              </a:rPr>
              <a:t>эмоционального переживания </a:t>
            </a:r>
            <a:r>
              <a:rPr lang="ru-RU" sz="1100" dirty="0" smtClean="0">
                <a:latin typeface="Century Gothic" panose="020B0502020202020204" pitchFamily="34" charset="0"/>
              </a:rPr>
              <a:t>(проблемы коммуникаций, отношений с противоположным полом, вопросы уверенности в себе и пр.)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>
                <a:latin typeface="Century Gothic" panose="020B0502020202020204" pitchFamily="34" charset="0"/>
              </a:rPr>
              <a:t>Используется интерактивная веб-платформа </a:t>
            </a:r>
            <a:r>
              <a:rPr lang="ru-RU" sz="1100" dirty="0" smtClean="0">
                <a:latin typeface="Century Gothic" panose="020B0502020202020204" pitchFamily="34" charset="0"/>
              </a:rPr>
              <a:t> или мобильное приложение </a:t>
            </a:r>
            <a:r>
              <a:rPr lang="ru-RU" sz="1100" b="1" dirty="0" smtClean="0">
                <a:latin typeface="Century Gothic" panose="020B0502020202020204" pitchFamily="34" charset="0"/>
              </a:rPr>
              <a:t>«Понимаю»  </a:t>
            </a:r>
            <a:r>
              <a:rPr lang="ru-RU" sz="1100" dirty="0" err="1" smtClean="0">
                <a:latin typeface="Century Gothic" panose="020B0502020202020204" pitchFamily="34" charset="0"/>
              </a:rPr>
              <a:t>online</a:t>
            </a:r>
            <a:r>
              <a:rPr lang="en-US" sz="1100" dirty="0" smtClean="0">
                <a:latin typeface="Century Gothic" panose="020B0502020202020204" pitchFamily="34" charset="0"/>
              </a:rPr>
              <a:t>.</a:t>
            </a:r>
            <a:r>
              <a:rPr lang="en-US" sz="1100" dirty="0" err="1" smtClean="0">
                <a:latin typeface="Century Gothic" panose="020B0502020202020204" pitchFamily="34" charset="0"/>
              </a:rPr>
              <a:t>ponimau</a:t>
            </a:r>
            <a:r>
              <a:rPr lang="ru-RU" sz="1100" dirty="0" smtClean="0">
                <a:latin typeface="Century Gothic" panose="020B0502020202020204" pitchFamily="34" charset="0"/>
              </a:rPr>
              <a:t>.</a:t>
            </a:r>
            <a:r>
              <a:rPr lang="en-US" sz="1100" dirty="0" smtClean="0">
                <a:latin typeface="Century Gothic" panose="020B0502020202020204" pitchFamily="34" charset="0"/>
              </a:rPr>
              <a:t>com</a:t>
            </a:r>
            <a:endParaRPr lang="ru-RU" sz="1100" dirty="0">
              <a:latin typeface="Century Gothic" panose="020B0502020202020204" pitchFamily="34" charset="0"/>
            </a:endParaRPr>
          </a:p>
          <a:p>
            <a:pPr algn="just"/>
            <a:r>
              <a:rPr lang="ru-RU" sz="1100" dirty="0" smtClean="0">
                <a:latin typeface="Century Gothic" panose="020B0502020202020204" pitchFamily="34" charset="0"/>
              </a:rPr>
              <a:t>Услуги оказываются </a:t>
            </a:r>
            <a:r>
              <a:rPr lang="en-US" sz="1100" dirty="0" smtClean="0">
                <a:latin typeface="Century Gothic" panose="020B0502020202020204" pitchFamily="34" charset="0"/>
              </a:rPr>
              <a:t>7 </a:t>
            </a:r>
            <a:r>
              <a:rPr lang="ru-RU" sz="1100" dirty="0" smtClean="0">
                <a:latin typeface="Century Gothic" panose="020B0502020202020204" pitchFamily="34" charset="0"/>
              </a:rPr>
              <a:t>дней в неделю по предварительной записи без ограничений по числу обращений в течение действия договора.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  <a:p>
            <a:pPr algn="just"/>
            <a:r>
              <a:rPr lang="ru-RU" sz="1100" b="1" dirty="0" smtClean="0">
                <a:latin typeface="Century Gothic" panose="020B0502020202020204" pitchFamily="34" charset="0"/>
              </a:rPr>
              <a:t>Продолжительность консультации </a:t>
            </a:r>
            <a:r>
              <a:rPr lang="ru-RU" sz="1100" dirty="0" smtClean="0">
                <a:latin typeface="Century Gothic" panose="020B0502020202020204" pitchFamily="34" charset="0"/>
              </a:rPr>
              <a:t>до 60 минут.</a:t>
            </a:r>
          </a:p>
          <a:p>
            <a:pPr algn="just"/>
            <a:endParaRPr lang="ru-RU" sz="1100" b="1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18" y="5445224"/>
            <a:ext cx="42594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*Приложение № 7 к полису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1881698"/>
            <a:ext cx="471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Психологическая помощь (Счастливая семья</a:t>
            </a:r>
            <a:r>
              <a:rPr lang="ru-RU" b="1" dirty="0" smtClean="0">
                <a:solidFill>
                  <a:srgbClr val="002060"/>
                </a:solidFill>
                <a:latin typeface="Century Gothic" panose="020B0502020202020204" pitchFamily="34" charset="0"/>
                <a:cs typeface="Calibri" pitchFamily="34" charset="0"/>
              </a:rPr>
              <a:t>)**</a:t>
            </a:r>
            <a:endParaRPr lang="ru-RU" b="1" dirty="0">
              <a:solidFill>
                <a:srgbClr val="002060"/>
              </a:solidFill>
              <a:latin typeface="Century Gothic" panose="020B0502020202020204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2564904"/>
            <a:ext cx="444675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latin typeface="Century Gothic" panose="020B0502020202020204" pitchFamily="34" charset="0"/>
              </a:rPr>
              <a:t>Дистанционное консультирование </a:t>
            </a:r>
            <a:r>
              <a:rPr lang="ru-RU" sz="1100" b="1" dirty="0" smtClean="0">
                <a:latin typeface="Century Gothic" panose="020B0502020202020204" pitchFamily="34" charset="0"/>
              </a:rPr>
              <a:t>родителей Застрахованного лица </a:t>
            </a:r>
            <a:r>
              <a:rPr lang="ru-RU" sz="1100" dirty="0" smtClean="0">
                <a:latin typeface="Century Gothic" panose="020B0502020202020204" pitchFamily="34" charset="0"/>
              </a:rPr>
              <a:t>(ребенка) по всем аспектам </a:t>
            </a:r>
            <a:r>
              <a:rPr lang="ru-RU" sz="1100" b="1" dirty="0" smtClean="0">
                <a:latin typeface="Century Gothic" panose="020B0502020202020204" pitchFamily="34" charset="0"/>
              </a:rPr>
              <a:t>детско-родительских отношений, </a:t>
            </a:r>
            <a:r>
              <a:rPr lang="ru-RU" sz="1100" dirty="0" smtClean="0">
                <a:latin typeface="Century Gothic" panose="020B0502020202020204" pitchFamily="34" charset="0"/>
              </a:rPr>
              <a:t>вопросам особенностей поведения детей, вопросам воспитания, поддержка в преодолении психологических проблем ребенка, обеспечение объективного понимания родителями особенностей развития ребенка, включая положительные и проблемные </a:t>
            </a:r>
            <a:r>
              <a:rPr lang="ru-RU" sz="1100" dirty="0" err="1" smtClean="0">
                <a:latin typeface="Century Gothic" panose="020B0502020202020204" pitchFamily="34" charset="0"/>
              </a:rPr>
              <a:t>апекты</a:t>
            </a:r>
            <a:endParaRPr lang="ru-RU" sz="1100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 smtClean="0">
                <a:latin typeface="Century Gothic" panose="020B0502020202020204" pitchFamily="34" charset="0"/>
              </a:rPr>
              <a:t>Дистанционное консультирование застрахованного лица в возрасте </a:t>
            </a:r>
            <a:r>
              <a:rPr lang="ru-RU" sz="1100" b="1" dirty="0" smtClean="0">
                <a:latin typeface="Century Gothic" panose="020B0502020202020204" pitchFamily="34" charset="0"/>
              </a:rPr>
              <a:t>от 8 лет </a:t>
            </a:r>
            <a:r>
              <a:rPr lang="ru-RU" sz="1100" dirty="0" smtClean="0">
                <a:latin typeface="Century Gothic" panose="020B0502020202020204" pitchFamily="34" charset="0"/>
              </a:rPr>
              <a:t>в присутствии родителя в части поддержки </a:t>
            </a:r>
            <a:r>
              <a:rPr lang="ru-RU" sz="1100" b="1" dirty="0" smtClean="0">
                <a:latin typeface="Century Gothic" panose="020B0502020202020204" pitchFamily="34" charset="0"/>
              </a:rPr>
              <a:t>преодоления различных психологических проблем</a:t>
            </a:r>
            <a:r>
              <a:rPr lang="ru-RU" sz="1100" dirty="0" smtClean="0">
                <a:latin typeface="Century Gothic" panose="020B0502020202020204" pitchFamily="34" charset="0"/>
              </a:rPr>
              <a:t> (не является </a:t>
            </a:r>
            <a:r>
              <a:rPr lang="ru-RU" sz="1100" dirty="0" err="1" smtClean="0">
                <a:latin typeface="Century Gothic" panose="020B0502020202020204" pitchFamily="34" charset="0"/>
              </a:rPr>
              <a:t>психо</a:t>
            </a:r>
            <a:r>
              <a:rPr lang="ru-RU" sz="1100" dirty="0" smtClean="0">
                <a:latin typeface="Century Gothic" panose="020B0502020202020204" pitchFamily="34" charset="0"/>
              </a:rPr>
              <a:t>-коррекционной работой)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100" dirty="0">
                <a:latin typeface="Century Gothic" panose="020B0502020202020204" pitchFamily="34" charset="0"/>
              </a:rPr>
              <a:t>Дистанционное консультирование застрахованного лица в возрасте </a:t>
            </a:r>
            <a:r>
              <a:rPr lang="ru-RU" sz="1100" b="1" dirty="0">
                <a:latin typeface="Century Gothic" panose="020B0502020202020204" pitchFamily="34" charset="0"/>
              </a:rPr>
              <a:t>от </a:t>
            </a:r>
            <a:r>
              <a:rPr lang="ru-RU" sz="1100" b="1" dirty="0" smtClean="0">
                <a:latin typeface="Century Gothic" panose="020B0502020202020204" pitchFamily="34" charset="0"/>
              </a:rPr>
              <a:t>14 </a:t>
            </a:r>
            <a:r>
              <a:rPr lang="ru-RU" sz="1100" b="1" dirty="0">
                <a:latin typeface="Century Gothic" panose="020B0502020202020204" pitchFamily="34" charset="0"/>
              </a:rPr>
              <a:t>лет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 smtClean="0">
                <a:latin typeface="Century Gothic" panose="020B0502020202020204" pitchFamily="34" charset="0"/>
              </a:rPr>
              <a:t>без </a:t>
            </a:r>
            <a:r>
              <a:rPr lang="ru-RU" sz="1100" dirty="0">
                <a:latin typeface="Century Gothic" panose="020B0502020202020204" pitchFamily="34" charset="0"/>
              </a:rPr>
              <a:t>присутствии </a:t>
            </a:r>
            <a:r>
              <a:rPr lang="ru-RU" sz="1100" dirty="0" smtClean="0">
                <a:latin typeface="Century Gothic" panose="020B0502020202020204" pitchFamily="34" charset="0"/>
              </a:rPr>
              <a:t>родителя по любым вопросам </a:t>
            </a:r>
            <a:r>
              <a:rPr lang="ru-RU" sz="1100" b="1" dirty="0" smtClean="0">
                <a:latin typeface="Century Gothic" panose="020B0502020202020204" pitchFamily="34" charset="0"/>
              </a:rPr>
              <a:t>эмоционального переживания </a:t>
            </a:r>
            <a:r>
              <a:rPr lang="ru-RU" sz="1100" dirty="0" smtClean="0">
                <a:latin typeface="Century Gothic" panose="020B0502020202020204" pitchFamily="34" charset="0"/>
              </a:rPr>
              <a:t>(проблемы коммуникаций, отношений с противоположным полом, вопросы уверенности в себе и пр.)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8" y="5987172"/>
            <a:ext cx="43924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 smtClean="0">
                <a:latin typeface="Century Gothic" panose="020B0502020202020204" pitchFamily="34" charset="0"/>
              </a:rPr>
              <a:t>**Приложение № 7.1 к полису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D7167-534F-49A2-8739-7B9DC715C852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650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40519" y="260648"/>
            <a:ext cx="5658078" cy="9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rtlCol="0" anchor="ctr">
            <a:spAutoFit/>
          </a:bodyPr>
          <a:lstStyle>
            <a:lvl1pPr>
              <a:spcBef>
                <a:spcPct val="20000"/>
              </a:spcBef>
              <a:buNone/>
              <a:defRPr sz="2000" b="1">
                <a:solidFill>
                  <a:schemeClr val="accent1"/>
                </a:solidFill>
                <a:cs typeface="Calibri" pitchFamily="34" charset="0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Сохраняя главное</a:t>
            </a:r>
            <a:endParaRPr lang="en-US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65355291"/>
              </p:ext>
            </p:extLst>
          </p:nvPr>
        </p:nvGraphicFramePr>
        <p:xfrm>
          <a:off x="240518" y="1988840"/>
          <a:ext cx="8795977" cy="1396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51224"/>
                <a:gridCol w="709353"/>
                <a:gridCol w="709353"/>
                <a:gridCol w="709353"/>
                <a:gridCol w="709353"/>
                <a:gridCol w="638418"/>
                <a:gridCol w="712537"/>
                <a:gridCol w="629948"/>
                <a:gridCol w="629948"/>
                <a:gridCol w="629948"/>
                <a:gridCol w="629948"/>
                <a:gridCol w="598178"/>
                <a:gridCol w="638416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Возраст</a:t>
                      </a:r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Комиссионное вознаграждение</a:t>
                      </a:r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15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25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30</a:t>
                      </a:r>
                      <a:r>
                        <a:rPr lang="ru-RU" sz="1200" dirty="0">
                          <a:effectLst/>
                        </a:rPr>
                        <a:t>%</a:t>
                      </a:r>
                      <a:endParaRPr lang="ru-RU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35%</a:t>
                      </a:r>
                      <a:endParaRPr lang="ru-RU" sz="12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40</a:t>
                      </a:r>
                      <a:r>
                        <a:rPr lang="ru-RU" sz="1200" kern="1200" dirty="0"/>
                        <a:t>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45</a:t>
                      </a:r>
                      <a:r>
                        <a:rPr lang="ru-RU" sz="1200" kern="1200" dirty="0"/>
                        <a:t>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50</a:t>
                      </a:r>
                      <a:r>
                        <a:rPr lang="ru-RU" sz="1200" kern="1200" dirty="0"/>
                        <a:t>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55</a:t>
                      </a:r>
                      <a:r>
                        <a:rPr lang="ru-RU" sz="1200" kern="1200" dirty="0"/>
                        <a:t>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/>
                        <a:t>60</a:t>
                      </a:r>
                      <a:r>
                        <a:rPr lang="ru-RU" sz="1200" kern="1200" dirty="0"/>
                        <a:t>%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b="1" kern="1200" dirty="0" smtClean="0"/>
                        <a:t>18 - 60</a:t>
                      </a:r>
                      <a:endParaRPr lang="ru-RU" sz="1400" b="1" kern="1200" dirty="0">
                        <a:solidFill>
                          <a:srgbClr val="BA0C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11600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21200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61 - 84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43100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45900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53000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57400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62600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68900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76500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86100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98400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114700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63867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Вариант Базовый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627" y="371703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Century Gothic" panose="020B0502020202020204" pitchFamily="34" charset="0"/>
              </a:rPr>
              <a:t>Вариант </a:t>
            </a:r>
            <a:r>
              <a:rPr lang="ru-RU" sz="1400" b="1" dirty="0" smtClean="0">
                <a:latin typeface="Century Gothic" panose="020B0502020202020204" pitchFamily="34" charset="0"/>
              </a:rPr>
              <a:t>Премиум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6141844"/>
              </p:ext>
            </p:extLst>
          </p:nvPr>
        </p:nvGraphicFramePr>
        <p:xfrm>
          <a:off x="251520" y="4149080"/>
          <a:ext cx="8651959" cy="1396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843512"/>
                <a:gridCol w="675732"/>
                <a:gridCol w="825895"/>
                <a:gridCol w="660590"/>
                <a:gridCol w="629948"/>
                <a:gridCol w="629948"/>
                <a:gridCol w="629948"/>
                <a:gridCol w="629948"/>
                <a:gridCol w="629948"/>
                <a:gridCol w="629948"/>
                <a:gridCol w="629948"/>
                <a:gridCol w="629948"/>
                <a:gridCol w="606646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Возраст</a:t>
                      </a:r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Комиссионное вознаграждение</a:t>
                      </a:r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15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20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30</a:t>
                      </a:r>
                      <a:r>
                        <a:rPr lang="ru-RU" sz="1400" dirty="0">
                          <a:effectLst/>
                        </a:rPr>
                        <a:t>%</a:t>
                      </a:r>
                      <a:endParaRPr lang="ru-RU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35%</a:t>
                      </a:r>
                      <a:endParaRPr lang="ru-RU" sz="1400" b="1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40</a:t>
                      </a:r>
                      <a:r>
                        <a:rPr lang="ru-RU" sz="1400" kern="1200" dirty="0"/>
                        <a:t>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45</a:t>
                      </a:r>
                      <a:r>
                        <a:rPr lang="ru-RU" sz="1400" kern="1200" dirty="0"/>
                        <a:t>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50</a:t>
                      </a:r>
                      <a:r>
                        <a:rPr lang="ru-RU" sz="1400" kern="1200" dirty="0"/>
                        <a:t>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55</a:t>
                      </a:r>
                      <a:r>
                        <a:rPr lang="ru-RU" sz="1400" kern="1200" dirty="0"/>
                        <a:t>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60</a:t>
                      </a:r>
                      <a:r>
                        <a:rPr lang="ru-RU" sz="1400" kern="1200" dirty="0"/>
                        <a:t>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65%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400" b="1" kern="1200" dirty="0" smtClean="0"/>
                        <a:t>18 - 60</a:t>
                      </a:r>
                      <a:endParaRPr lang="ru-RU" sz="1400" b="1" kern="1200" dirty="0">
                        <a:solidFill>
                          <a:srgbClr val="BA0C2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10600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12900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13900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16400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22500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25700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30000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61 - 84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59800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63600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67800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72600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78200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84700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92400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101700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113000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127100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145200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169400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3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511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89" t="3755" r="7418" b="2599"/>
          <a:stretch/>
        </p:blipFill>
        <p:spPr bwMode="auto">
          <a:xfrm>
            <a:off x="2051720" y="2780928"/>
            <a:ext cx="4367124" cy="318510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1844824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entury Gothic" panose="020B0502020202020204" pitchFamily="34" charset="0"/>
              </a:rPr>
              <a:t>Онлайн-консультации 24/7</a:t>
            </a:r>
          </a:p>
          <a:p>
            <a:r>
              <a:rPr lang="ru-RU" sz="2400" dirty="0" smtClean="0">
                <a:latin typeface="Segoe Script" panose="020B0504020000000003" pitchFamily="34" charset="0"/>
              </a:rPr>
              <a:t>Для тех, кто хочет быть уверен</a:t>
            </a:r>
            <a:endParaRPr lang="ru-RU" sz="2400" dirty="0"/>
          </a:p>
        </p:txBody>
      </p:sp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4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354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988840"/>
            <a:ext cx="878798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 smtClean="0">
                <a:latin typeface="Segoe Script" panose="020B0504020000000003" pitchFamily="34" charset="0"/>
              </a:rPr>
              <a:t>5 причин почему нужно продавать «Телемедицину»</a:t>
            </a:r>
            <a:endParaRPr lang="ru-RU" sz="2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17168" y="2537183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17169" y="4653135"/>
            <a:ext cx="87129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520" y="4807891"/>
            <a:ext cx="1794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</a:t>
            </a:r>
            <a:r>
              <a:rPr lang="ru-RU" sz="1000" dirty="0">
                <a:latin typeface="Century Gothic" panose="020B0502020202020204" pitchFamily="34" charset="0"/>
                <a:cs typeface="Arial Narrow"/>
              </a:rPr>
              <a:t>Легко объяснить клиенту суть программы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09340" y="4833153"/>
            <a:ext cx="1730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Доступно для клиентов по цене.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Нужно использовать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в качестве кросс-продукта (стоимость для взрослых от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1480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руб., для детей – от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1700 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руб.)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73780" y="4833153"/>
            <a:ext cx="1794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Возможность заработать </a:t>
            </a: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(</a:t>
            </a:r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КВ от 5 до 60%)</a:t>
            </a:r>
          </a:p>
        </p:txBody>
      </p:sp>
      <p:pic>
        <p:nvPicPr>
          <p:cNvPr id="11" name="Picture 10" descr="http://speedcubes.ru/wp-content/uploads/2016/08/nalichn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5120" y="2997975"/>
            <a:ext cx="1678522" cy="13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employmentlawfirms.com/sites/default/files/curated_items/handshak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6633" y="2956691"/>
            <a:ext cx="1335106" cy="144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i1.wp.com/www.hashtagmedya.com/wp-content/uploads/2016/03/teklif-al.png?w=4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2956" y="2858435"/>
            <a:ext cx="1319757" cy="14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https://bolisemin.files.wordpress.com/2015/09/9.jpg?w=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09" y="2651863"/>
            <a:ext cx="1679949" cy="181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http://cdn-cms.f-static.com/uploads/267113/800_58d5788e6dd7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4251" y="2741332"/>
            <a:ext cx="1514773" cy="164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35503" y="4856021"/>
            <a:ext cx="1794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Простое и легкое оформление в </a:t>
            </a:r>
            <a:endParaRPr lang="ru-RU" sz="1000" dirty="0" smtClean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  <a:p>
            <a:pPr algn="ctr"/>
            <a:r>
              <a:rPr lang="ru-RU" sz="1000" dirty="0" err="1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Web-auto</a:t>
            </a: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7272" y="4870426"/>
            <a:ext cx="17946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 </a:t>
            </a:r>
            <a:r>
              <a:rPr lang="ru-RU" sz="1000" dirty="0" smtClean="0">
                <a:solidFill>
                  <a:prstClr val="black"/>
                </a:solidFill>
                <a:latin typeface="Century Gothic" panose="020B0502020202020204" pitchFamily="34" charset="0"/>
                <a:ea typeface="宋体" pitchFamily="2" charset="-122"/>
              </a:rPr>
              <a:t>Выстраивание долгосрочных отношений с клиентом. Переход на классический ДМС</a:t>
            </a: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  <a:ea typeface="宋体" pitchFamily="2" charset="-122"/>
            </a:endParaRP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5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053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920621"/>
            <a:ext cx="6840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200" b="1" dirty="0" smtClean="0">
                <a:latin typeface="Century Gothic" panose="020B0502020202020204" pitchFamily="34" charset="0"/>
              </a:rPr>
              <a:t>Изменение законодательства в отношении здравоохранения.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Century Gothic" panose="020B0502020202020204" pitchFamily="34" charset="0"/>
              </a:rPr>
              <a:t>31 июля 2017 года Президент РФ подписал закон о легализации телемедицины.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Century Gothic" panose="020B0502020202020204" pitchFamily="34" charset="0"/>
              </a:rPr>
              <a:t>Он позволяет законно получать консультации лечащего врача через интернет, а также справки и рецепты.</a:t>
            </a:r>
          </a:p>
          <a:p>
            <a:pPr algn="just">
              <a:spcAft>
                <a:spcPts val="600"/>
              </a:spcAft>
            </a:pPr>
            <a:r>
              <a:rPr lang="ru-RU" sz="1200" dirty="0" smtClean="0">
                <a:latin typeface="Century Gothic" panose="020B0502020202020204" pitchFamily="34" charset="0"/>
              </a:rPr>
              <a:t>Также </a:t>
            </a:r>
            <a:r>
              <a:rPr lang="ru-RU" sz="1200" dirty="0">
                <a:latin typeface="Century Gothic" panose="020B0502020202020204" pitchFamily="34" charset="0"/>
              </a:rPr>
              <a:t>он предусматривает создание </a:t>
            </a:r>
            <a:r>
              <a:rPr lang="ru-RU" sz="1200" b="1" dirty="0">
                <a:latin typeface="Century Gothic" panose="020B0502020202020204" pitchFamily="34" charset="0"/>
              </a:rPr>
              <a:t>Единой государственной информационной системы </a:t>
            </a:r>
            <a:r>
              <a:rPr lang="ru-RU" sz="1200" dirty="0">
                <a:latin typeface="Century Gothic" panose="020B0502020202020204" pitchFamily="34" charset="0"/>
              </a:rPr>
              <a:t>в сфере здравоохранения, которая свяжет </a:t>
            </a:r>
            <a:r>
              <a:rPr lang="ru-RU" sz="1200" dirty="0" err="1">
                <a:latin typeface="Century Gothic" panose="020B0502020202020204" pitchFamily="34" charset="0"/>
              </a:rPr>
              <a:t>информсистемы</a:t>
            </a:r>
            <a:r>
              <a:rPr lang="ru-RU" sz="1200" dirty="0">
                <a:latin typeface="Century Gothic" panose="020B0502020202020204" pitchFamily="34" charset="0"/>
              </a:rPr>
              <a:t> всех медицинских организаций и профильных государственных ведомств, позволит вести унифицированные электронные медицинские карты, регистры лиц с определенными заболеваниями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1200" b="1" dirty="0" smtClean="0">
                <a:latin typeface="Century Gothic" panose="020B0502020202020204" pitchFamily="34" charset="0"/>
              </a:rPr>
              <a:t>Вступил в силу с 1 января 2018 года.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3429151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Century Gothic" panose="020B0502020202020204" pitchFamily="34" charset="0"/>
              </a:rPr>
              <a:t>Телемедицина – это наиболее растущий сегмент здравоохранения в мире (около 20% в год).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latin typeface="Century Gothic" panose="020B0502020202020204" pitchFamily="34" charset="0"/>
              </a:rPr>
              <a:t>По данным BBC Research и аналитической компании IHS, к 2019 году мировой рынок телемедицины достигнет почти $44 млрд, показывая среднегодовой рост 17,7%.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>
                <a:latin typeface="Century Gothic" panose="020B0502020202020204" pitchFamily="34" charset="0"/>
              </a:rPr>
              <a:t>Одна из крупнейших телемедицинских компаний в США — </a:t>
            </a:r>
            <a:r>
              <a:rPr lang="ru-RU" sz="1200" dirty="0" err="1">
                <a:latin typeface="Century Gothic" panose="020B0502020202020204" pitchFamily="34" charset="0"/>
              </a:rPr>
              <a:t>Teladoc</a:t>
            </a:r>
            <a:r>
              <a:rPr lang="ru-RU" sz="1200" dirty="0">
                <a:latin typeface="Century Gothic" panose="020B0502020202020204" pitchFamily="34" charset="0"/>
              </a:rPr>
              <a:t> — заработала в 2016 году более $123 </a:t>
            </a:r>
            <a:r>
              <a:rPr lang="ru-RU" sz="1200" dirty="0" smtClean="0">
                <a:latin typeface="Century Gothic" panose="020B0502020202020204" pitchFamily="34" charset="0"/>
              </a:rPr>
              <a:t>млн., </a:t>
            </a:r>
            <a:r>
              <a:rPr lang="ru-RU" sz="1200" dirty="0">
                <a:latin typeface="Century Gothic" panose="020B0502020202020204" pitchFamily="34" charset="0"/>
              </a:rPr>
              <a:t>показав рост на 59%, по сравнению с предыдущим годом. Число ее пользователей за год выросло на 43% и составило 17,5 </a:t>
            </a:r>
            <a:r>
              <a:rPr lang="ru-RU" sz="1200" dirty="0" smtClean="0">
                <a:latin typeface="Century Gothic" panose="020B0502020202020204" pitchFamily="34" charset="0"/>
              </a:rPr>
              <a:t>млн. </a:t>
            </a:r>
            <a:r>
              <a:rPr lang="ru-RU" sz="1200" dirty="0">
                <a:latin typeface="Century Gothic" panose="020B0502020202020204" pitchFamily="34" charset="0"/>
              </a:rPr>
              <a:t>человек.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Century Gothic" panose="020B0502020202020204" pitchFamily="34" charset="0"/>
              </a:rPr>
              <a:t>По оценкам в России до конца 2018 года </a:t>
            </a:r>
            <a:r>
              <a:rPr lang="ru-RU" sz="1200" dirty="0">
                <a:latin typeface="Century Gothic" panose="020B0502020202020204" pitchFamily="34" charset="0"/>
              </a:rPr>
              <a:t>будет </a:t>
            </a:r>
            <a:r>
              <a:rPr lang="ru-RU" sz="1200" dirty="0" smtClean="0">
                <a:latin typeface="Century Gothic" panose="020B0502020202020204" pitchFamily="34" charset="0"/>
              </a:rPr>
              <a:t>оказан 1 </a:t>
            </a:r>
            <a:r>
              <a:rPr lang="ru-RU" sz="1200" dirty="0">
                <a:latin typeface="Century Gothic" panose="020B0502020202020204" pitchFamily="34" charset="0"/>
              </a:rPr>
              <a:t>млн. </a:t>
            </a:r>
            <a:r>
              <a:rPr lang="ru-RU" sz="1200" dirty="0" smtClean="0">
                <a:latin typeface="Century Gothic" panose="020B0502020202020204" pitchFamily="34" charset="0"/>
              </a:rPr>
              <a:t>консультаций.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1200" dirty="0" smtClean="0">
                <a:latin typeface="Century Gothic" panose="020B0502020202020204" pitchFamily="34" charset="0"/>
              </a:rPr>
              <a:t>По данным Минздрава различные телемедицинские технологии уже внедрены  в 83 из 85 субъектов страны (нет их в республике Алтай и на Чукотке)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6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26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245588" y="908720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000" dirty="0" smtClean="0">
              <a:solidFill>
                <a:srgbClr val="016CB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Century Gothic" panose="020B0502020202020204" pitchFamily="34" charset="0"/>
              </a:rPr>
              <a:t>Для </a:t>
            </a:r>
            <a:r>
              <a:rPr lang="ru-RU" sz="2000" b="1" dirty="0">
                <a:latin typeface="Century Gothic" panose="020B0502020202020204" pitchFamily="34" charset="0"/>
              </a:rPr>
              <a:t>чего нужна </a:t>
            </a:r>
            <a:r>
              <a:rPr lang="ru-RU" sz="2000" b="1" dirty="0" smtClean="0">
                <a:latin typeface="Century Gothic" panose="020B0502020202020204" pitchFamily="34" charset="0"/>
              </a:rPr>
              <a:t>программа? </a:t>
            </a:r>
          </a:p>
          <a:p>
            <a:pPr marL="0" indent="0">
              <a:buNone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Иногда нам требуются совет или поддержка врача. </a:t>
            </a:r>
          </a:p>
          <a:p>
            <a:pPr marL="0" indent="0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Получить незамедлительно помощь помогут  программы оказания дистанционного медицинского консультирования: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Century Gothic" panose="020B0502020202020204" pitchFamily="34" charset="0"/>
              </a:rPr>
              <a:t>«</a:t>
            </a:r>
            <a:r>
              <a:rPr lang="ru-RU" sz="1400" b="1" dirty="0">
                <a:latin typeface="Century Gothic" panose="020B0502020202020204" pitchFamily="34" charset="0"/>
              </a:rPr>
              <a:t>Врач </a:t>
            </a:r>
            <a:r>
              <a:rPr lang="en-US" sz="1400" b="1" dirty="0">
                <a:latin typeface="Century Gothic" panose="020B0502020202020204" pitchFamily="34" charset="0"/>
              </a:rPr>
              <a:t>online</a:t>
            </a:r>
            <a:r>
              <a:rPr lang="ru-RU" sz="1400" b="1" dirty="0" smtClean="0">
                <a:latin typeface="Century Gothic" panose="020B0502020202020204" pitchFamily="34" charset="0"/>
              </a:rPr>
              <a:t>» и «Дежурный </a:t>
            </a:r>
            <a:r>
              <a:rPr lang="ru-RU" sz="1400" b="1" dirty="0">
                <a:latin typeface="Century Gothic" panose="020B0502020202020204" pitchFamily="34" charset="0"/>
              </a:rPr>
              <a:t>врач </a:t>
            </a:r>
            <a:r>
              <a:rPr lang="en-US" sz="1400" b="1" dirty="0">
                <a:latin typeface="Century Gothic" panose="020B0502020202020204" pitchFamily="34" charset="0"/>
              </a:rPr>
              <a:t>online</a:t>
            </a:r>
            <a:r>
              <a:rPr lang="ru-RU" sz="1400" b="1" dirty="0">
                <a:latin typeface="Century Gothic" panose="020B0502020202020204" pitchFamily="34" charset="0"/>
              </a:rPr>
              <a:t>»</a:t>
            </a:r>
            <a:r>
              <a:rPr lang="ru-RU" sz="1400" dirty="0">
                <a:latin typeface="Century Gothic" panose="020B0502020202020204" pitchFamily="34" charset="0"/>
              </a:rPr>
              <a:t> (для взрослого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Century Gothic" panose="020B0502020202020204" pitchFamily="34" charset="0"/>
              </a:rPr>
              <a:t>«</a:t>
            </a:r>
            <a:r>
              <a:rPr lang="ru-RU" sz="1400" b="1" dirty="0">
                <a:latin typeface="Century Gothic" panose="020B0502020202020204" pitchFamily="34" charset="0"/>
              </a:rPr>
              <a:t>Педиатр </a:t>
            </a:r>
            <a:r>
              <a:rPr lang="en-US" sz="1400" b="1" dirty="0">
                <a:latin typeface="Century Gothic" panose="020B0502020202020204" pitchFamily="34" charset="0"/>
              </a:rPr>
              <a:t>online</a:t>
            </a:r>
            <a:r>
              <a:rPr lang="ru-RU" sz="1400" b="1" dirty="0" smtClean="0">
                <a:latin typeface="Century Gothic" panose="020B0502020202020204" pitchFamily="34" charset="0"/>
              </a:rPr>
              <a:t>» и «Дежурный </a:t>
            </a:r>
            <a:r>
              <a:rPr lang="ru-RU" sz="1400" b="1" dirty="0">
                <a:latin typeface="Century Gothic" panose="020B0502020202020204" pitchFamily="34" charset="0"/>
              </a:rPr>
              <a:t>педиатр </a:t>
            </a:r>
            <a:r>
              <a:rPr lang="en-US" sz="1400" b="1" dirty="0">
                <a:latin typeface="Century Gothic" panose="020B0502020202020204" pitchFamily="34" charset="0"/>
              </a:rPr>
              <a:t>online</a:t>
            </a:r>
            <a:r>
              <a:rPr lang="ru-RU" sz="1400" b="1" dirty="0">
                <a:latin typeface="Century Gothic" panose="020B0502020202020204" pitchFamily="34" charset="0"/>
              </a:rPr>
              <a:t>» </a:t>
            </a:r>
            <a:r>
              <a:rPr lang="ru-RU" sz="1400" dirty="0">
                <a:latin typeface="Century Gothic" panose="020B0502020202020204" pitchFamily="34" charset="0"/>
              </a:rPr>
              <a:t>(для ребёнка</a:t>
            </a:r>
            <a:r>
              <a:rPr lang="ru-RU" sz="1400" dirty="0" smtClean="0">
                <a:latin typeface="Century Gothic" panose="020B0502020202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400" b="1" dirty="0">
                <a:latin typeface="Century Gothic" panose="020B0502020202020204" pitchFamily="34" charset="0"/>
              </a:rPr>
              <a:t>Семейный </a:t>
            </a:r>
            <a:r>
              <a:rPr lang="ru-RU" sz="1400" b="1" dirty="0" err="1">
                <a:latin typeface="Century Gothic" panose="020B0502020202020204" pitchFamily="34" charset="0"/>
              </a:rPr>
              <a:t>online</a:t>
            </a:r>
            <a:r>
              <a:rPr lang="ru-RU" sz="1400" b="1" dirty="0">
                <a:latin typeface="Century Gothic" panose="020B0502020202020204" pitchFamily="34" charset="0"/>
              </a:rPr>
              <a:t> и Семейный </a:t>
            </a:r>
            <a:r>
              <a:rPr lang="ru-RU" sz="1400" b="1" dirty="0" err="1">
                <a:latin typeface="Century Gothic" panose="020B0502020202020204" pitchFamily="34" charset="0"/>
              </a:rPr>
              <a:t>online</a:t>
            </a:r>
            <a:r>
              <a:rPr lang="ru-RU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 err="1" smtClean="0">
                <a:latin typeface="Century Gothic" panose="020B0502020202020204" pitchFamily="34" charset="0"/>
              </a:rPr>
              <a:t>max</a:t>
            </a:r>
            <a:r>
              <a:rPr lang="ru-RU" sz="1400" b="1" dirty="0" smtClean="0">
                <a:latin typeface="Century Gothic" panose="020B0502020202020204" pitchFamily="34" charset="0"/>
              </a:rPr>
              <a:t> </a:t>
            </a:r>
            <a:r>
              <a:rPr lang="ru-RU" sz="1400" dirty="0" smtClean="0">
                <a:latin typeface="Century Gothic" panose="020B0502020202020204" pitchFamily="34" charset="0"/>
              </a:rPr>
              <a:t>(для всей семьи)</a:t>
            </a:r>
          </a:p>
          <a:p>
            <a:pPr marL="0" indent="0" algn="just">
              <a:buNone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b="1" dirty="0" smtClean="0">
                <a:latin typeface="Century Gothic" panose="020B0502020202020204" pitchFamily="34" charset="0"/>
              </a:rPr>
              <a:t>Основные условия программы: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 smtClean="0">
                <a:latin typeface="Century Gothic" panose="020B0502020202020204" pitchFamily="34" charset="0"/>
              </a:rPr>
              <a:t>Круглосуточно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Дома</a:t>
            </a:r>
            <a:r>
              <a:rPr lang="ru-RU" sz="1400" dirty="0">
                <a:latin typeface="Century Gothic" panose="020B0502020202020204" pitchFamily="34" charset="0"/>
              </a:rPr>
              <a:t>, на работе или на </a:t>
            </a:r>
            <a:r>
              <a:rPr lang="ru-RU" sz="1400" dirty="0" smtClean="0">
                <a:latin typeface="Century Gothic" panose="020B0502020202020204" pitchFamily="34" charset="0"/>
              </a:rPr>
              <a:t>отдыхе</a:t>
            </a:r>
            <a:endParaRPr lang="ru-RU" sz="1400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Century Gothic" panose="020B0502020202020204" pitchFamily="34" charset="0"/>
              </a:rPr>
              <a:t>П</a:t>
            </a:r>
            <a:r>
              <a:rPr lang="ru-RU" sz="1400" b="1" dirty="0" smtClean="0">
                <a:latin typeface="Century Gothic" panose="020B0502020202020204" pitchFamily="34" charset="0"/>
              </a:rPr>
              <a:t>о </a:t>
            </a:r>
            <a:r>
              <a:rPr lang="ru-RU" sz="1400" b="1" dirty="0">
                <a:latin typeface="Century Gothic" panose="020B0502020202020204" pitchFamily="34" charset="0"/>
              </a:rPr>
              <a:t>всему </a:t>
            </a:r>
            <a:r>
              <a:rPr lang="ru-RU" sz="1400" b="1" dirty="0" smtClean="0">
                <a:latin typeface="Century Gothic" panose="020B0502020202020204" pitchFamily="34" charset="0"/>
              </a:rPr>
              <a:t>миру</a:t>
            </a:r>
            <a:endParaRPr lang="ru-RU" sz="1400" b="1" dirty="0">
              <a:latin typeface="Century Gothic" panose="020B050202020202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1400" dirty="0">
                <a:latin typeface="Century Gothic" panose="020B0502020202020204" pitchFamily="34" charset="0"/>
              </a:rPr>
              <a:t>Срок страхования: </a:t>
            </a:r>
            <a:r>
              <a:rPr lang="ru-RU" sz="1400" b="1" dirty="0">
                <a:latin typeface="Century Gothic" panose="020B0502020202020204" pitchFamily="34" charset="0"/>
              </a:rPr>
              <a:t>1 год (12 месяцев</a:t>
            </a:r>
            <a:r>
              <a:rPr lang="ru-RU" sz="1400" b="1" dirty="0" smtClean="0">
                <a:latin typeface="Century Gothic" panose="020B0502020202020204" pitchFamily="34" charset="0"/>
              </a:rPr>
              <a:t>)</a:t>
            </a:r>
            <a:endParaRPr lang="ru-RU" sz="1400" b="1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endParaRPr lang="ru-RU" sz="1400" dirty="0" smtClean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ru-RU" sz="1400" dirty="0" smtClean="0">
                <a:latin typeface="Century Gothic" panose="020B0502020202020204" pitchFamily="34" charset="0"/>
              </a:rPr>
              <a:t>Договор вступает </a:t>
            </a:r>
            <a:r>
              <a:rPr lang="ru-RU" sz="1400" dirty="0">
                <a:latin typeface="Century Gothic" panose="020B0502020202020204" pitchFamily="34" charset="0"/>
              </a:rPr>
              <a:t>в силу </a:t>
            </a:r>
            <a:r>
              <a:rPr lang="ru-RU" sz="1400" b="1" dirty="0">
                <a:latin typeface="Century Gothic" panose="020B0502020202020204" pitchFamily="34" charset="0"/>
              </a:rPr>
              <a:t>через 10 </a:t>
            </a:r>
            <a:r>
              <a:rPr lang="ru-RU" sz="1400" b="1" dirty="0" smtClean="0">
                <a:latin typeface="Century Gothic" panose="020B0502020202020204" pitchFamily="34" charset="0"/>
              </a:rPr>
              <a:t>дней</a:t>
            </a:r>
            <a:r>
              <a:rPr lang="ru-RU" sz="1400" dirty="0" smtClean="0">
                <a:latin typeface="Century Gothic" panose="020B0502020202020204" pitchFamily="34" charset="0"/>
              </a:rPr>
              <a:t>.</a:t>
            </a:r>
            <a:endParaRPr lang="ru-RU" sz="2000" dirty="0">
              <a:solidFill>
                <a:srgbClr val="016CB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rgbClr val="016CB7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>
              <a:solidFill>
                <a:srgbClr val="016CB7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https://info-god.com/wp-content/uploads/2016/09/tele-medicina2017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0357" y="3573016"/>
            <a:ext cx="549646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7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85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251520" y="42099"/>
            <a:ext cx="64087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27150565"/>
              </p:ext>
            </p:extLst>
          </p:nvPr>
        </p:nvGraphicFramePr>
        <p:xfrm>
          <a:off x="107504" y="1962618"/>
          <a:ext cx="8943308" cy="4536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242"/>
                <a:gridCol w="1209390"/>
                <a:gridCol w="995968"/>
                <a:gridCol w="995968"/>
                <a:gridCol w="995968"/>
                <a:gridCol w="1351671"/>
                <a:gridCol w="1316101"/>
              </a:tblGrid>
              <a:tr h="34110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Критерий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Дежурный педиатр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Педиатр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Дежурный врач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Врач </a:t>
                      </a:r>
                      <a:r>
                        <a:rPr lang="en-US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Семейный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endParaRPr lang="ru-RU" sz="9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Семейный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online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900" dirty="0" err="1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max</a:t>
                      </a:r>
                      <a:endParaRPr lang="ru-RU" sz="900" dirty="0" smtClean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56489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Century Gothic" panose="020B0502020202020204" pitchFamily="34" charset="0"/>
                        </a:rPr>
                        <a:t>Возраст застрахованных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до 17-ти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до 17-ти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от 18-ти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от 18-ти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взрослый, его супруг (супруга) и их дети до 18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взрослый, его супруг (супруга) и их дети до 18 лет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597">
                <a:tc>
                  <a:txBody>
                    <a:bodyPr/>
                    <a:lstStyle/>
                    <a:p>
                      <a:pPr algn="l"/>
                      <a:r>
                        <a:rPr lang="ru-RU" sz="900" b="1" dirty="0" smtClean="0">
                          <a:latin typeface="Century Gothic" panose="020B0502020202020204" pitchFamily="34" charset="0"/>
                        </a:rPr>
                        <a:t>Личный кабинет,</a:t>
                      </a:r>
                      <a:r>
                        <a:rPr lang="ru-RU" sz="900" b="1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900" b="1" dirty="0" smtClean="0">
                          <a:latin typeface="Century Gothic" panose="020B0502020202020204" pitchFamily="34" charset="0"/>
                        </a:rPr>
                        <a:t>Call-</a:t>
                      </a:r>
                      <a:r>
                        <a:rPr lang="ru-RU" sz="900" b="1" dirty="0" smtClean="0">
                          <a:latin typeface="Century Gothic" panose="020B0502020202020204" pitchFamily="34" charset="0"/>
                        </a:rPr>
                        <a:t>центр 24</a:t>
                      </a:r>
                      <a:r>
                        <a:rPr lang="ru-RU" sz="900" b="1" baseline="0" dirty="0" smtClean="0">
                          <a:latin typeface="Century Gothic" panose="020B0502020202020204" pitchFamily="34" charset="0"/>
                        </a:rPr>
                        <a:t> на 7</a:t>
                      </a:r>
                      <a:r>
                        <a:rPr lang="ru-RU" sz="900" b="1" dirty="0" smtClean="0">
                          <a:latin typeface="Century Gothic" panose="020B0502020202020204" pitchFamily="34" charset="0"/>
                        </a:rPr>
                        <a:t>, Чат-бот</a:t>
                      </a:r>
                      <a:endParaRPr lang="ru-RU" sz="900" b="1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включено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8875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Срочные консультации дежурного врача (онлайн 24/7)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099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latin typeface="Century Gothic" panose="020B0502020202020204" pitchFamily="34" charset="0"/>
                        </a:rPr>
                        <a:t>Консультации узких врачей-специалистов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5 консультаций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5 консультаций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5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консультаций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8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консультаций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392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Онлайн консультация по лекарственным средствам (аналоги, совместимость)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8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Расшифровка анализов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без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ограничений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8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Консультации врачей с ученой степенью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кандидаты, доктора наук)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2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консультации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4 </a:t>
                      </a:r>
                    </a:p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консультации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8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Второе мнение зарубежных врачей по критическим заболеваниям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однократно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5583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Медориентирование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запись на очный </a:t>
                      </a:r>
                      <a:r>
                        <a:rPr lang="ru-RU" sz="900" b="1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прием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однократно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двукратно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3199">
                <a:tc>
                  <a:txBody>
                    <a:bodyPr/>
                    <a:lstStyle/>
                    <a:p>
                      <a:pPr marL="0" marR="0" indent="0" algn="l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Лабораторный </a:t>
                      </a:r>
                      <a:r>
                        <a:rPr lang="ru-RU" sz="900" b="1" kern="1200" dirty="0" err="1" smtClean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чекап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smtClean="0">
                          <a:latin typeface="Century Gothic" panose="020B0502020202020204" pitchFamily="34" charset="0"/>
                        </a:rPr>
                        <a:t>-</a:t>
                      </a:r>
                      <a:endParaRPr lang="ru-RU" sz="900" dirty="0" smtClean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-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однократно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608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Century Gothic" panose="020B0502020202020204" pitchFamily="34" charset="0"/>
                        </a:rPr>
                        <a:t>двукратно</a:t>
                      </a: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23528" y="1412776"/>
            <a:ext cx="8064896" cy="41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latin typeface="Century Gothic" panose="020B0502020202020204" pitchFamily="34" charset="0"/>
              </a:rPr>
              <a:t>Сравнение программ:</a:t>
            </a:r>
            <a:endParaRPr lang="ru-RU" sz="18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14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88224" y="6453336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8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2713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>
          <a:xfrm>
            <a:off x="323528" y="168970"/>
            <a:ext cx="6408712" cy="883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>
                <a:solidFill>
                  <a:srgbClr val="0B3861"/>
                </a:solidFill>
                <a:latin typeface="Century Gothic" panose="020B0502020202020204" pitchFamily="34" charset="0"/>
              </a:rPr>
              <a:t>Телемедицина</a:t>
            </a:r>
            <a:endParaRPr lang="ru-RU" sz="2800" b="1" dirty="0">
              <a:solidFill>
                <a:srgbClr val="0B386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1109565"/>
              </p:ext>
            </p:extLst>
          </p:nvPr>
        </p:nvGraphicFramePr>
        <p:xfrm>
          <a:off x="287528" y="2097255"/>
          <a:ext cx="8460936" cy="378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4"/>
                <a:gridCol w="648072"/>
                <a:gridCol w="576064"/>
                <a:gridCol w="630281"/>
                <a:gridCol w="593855"/>
                <a:gridCol w="612068"/>
                <a:gridCol w="612068"/>
                <a:gridCol w="684076"/>
                <a:gridCol w="568466"/>
                <a:gridCol w="648072"/>
                <a:gridCol w="648072"/>
                <a:gridCol w="727678"/>
              </a:tblGrid>
              <a:tr h="35993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Программа страхования</a:t>
                      </a:r>
                      <a:endParaRPr lang="ru-RU" sz="1400" b="1" kern="1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Комиссионное вознаграждение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marL="93758" marR="93758" marT="44376" marB="4437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 anchorCtr="1"/>
                </a:tc>
              </a:tr>
              <a:tr h="359938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5%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10%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15%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entury Gothic" panose="020B0502020202020204" pitchFamily="34" charset="0"/>
                        </a:rPr>
                        <a:t>20%</a:t>
                      </a:r>
                      <a:endParaRPr lang="ru-RU" sz="1400" b="1" dirty="0">
                        <a:effectLst/>
                        <a:latin typeface="Century Gothic" panose="020B0502020202020204" pitchFamily="34" charset="0"/>
                        <a:ea typeface="Tahoma" panose="020B060403050404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25%</a:t>
                      </a:r>
                      <a:endParaRPr lang="ru-RU" sz="1400" b="1" dirty="0">
                        <a:latin typeface="Century Gothic" panose="020B050202020202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Century Gothic" panose="020B0502020202020204" pitchFamily="34" charset="0"/>
                        </a:rPr>
                        <a:t>30%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Century Gothic" panose="020B0502020202020204" pitchFamily="34" charset="0"/>
                        </a:rPr>
                        <a:t>35%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Century Gothic" panose="020B0502020202020204" pitchFamily="34" charset="0"/>
                        </a:rPr>
                        <a:t>40%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Century Gothic" panose="020B0502020202020204" pitchFamily="34" charset="0"/>
                        </a:rPr>
                        <a:t>45%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latin typeface="Century Gothic" panose="020B0502020202020204" pitchFamily="34" charset="0"/>
                        </a:rPr>
                        <a:t>50%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latin typeface="Century Gothic" panose="020B0502020202020204" pitchFamily="34" charset="0"/>
                        </a:rPr>
                        <a:t>55%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1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Дежурный 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педиатр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latin typeface="Century Gothic" panose="020B0502020202020204" pitchFamily="34" charset="0"/>
                        </a:rPr>
                        <a:t>1700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2170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4110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6390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Педиатр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2060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entury Gothic" panose="020B0502020202020204" pitchFamily="34" charset="0"/>
                        </a:rPr>
                        <a:t>3690</a:t>
                      </a:r>
                      <a:endParaRPr lang="ru-RU" sz="1400" dirty="0">
                        <a:latin typeface="Century Gothic" panose="020B0502020202020204" pitchFamily="34" charset="0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0793" marR="60793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Дежурный врач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1480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1730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1890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2330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3580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4350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5560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Врач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2420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2650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2920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3260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4250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6090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7780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lvl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Семейный </a:t>
                      </a:r>
                      <a:r>
                        <a:rPr lang="ru-RU" sz="1400" b="1" kern="1200" dirty="0" err="1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2334" marR="6233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2580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2780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3020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3310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3650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4070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4610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5310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6250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7610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9730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68052">
                <a:tc>
                  <a:txBody>
                    <a:bodyPr/>
                    <a:lstStyle/>
                    <a:p>
                      <a:pPr marL="95250" indent="0" algn="ctr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Семейный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online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max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3460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3740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4060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4440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4900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5470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6190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7130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8400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10220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13060</a:t>
                      </a:r>
                      <a:endParaRPr lang="ru-RU" sz="1400" b="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0318" marR="7031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520" y="1105580"/>
            <a:ext cx="5011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Страховая сумма – 500 000 рублей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Century Gothic" panose="020B0502020202020204" pitchFamily="34" charset="0"/>
              </a:rPr>
              <a:t>Оплата страховой премии - единовременно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D4858928-1D4B-4915-BABA-775CDEE189BB}" type="slidenum">
              <a:rPr lang="ru-RU" smtClean="0">
                <a:solidFill>
                  <a:srgbClr val="005AA8">
                    <a:lumMod val="50000"/>
                  </a:srgbClr>
                </a:solidFill>
              </a:rPr>
              <a:pPr/>
              <a:t>9</a:t>
            </a:fld>
            <a:endParaRPr lang="ru-RU" dirty="0">
              <a:solidFill>
                <a:srgbClr val="005AA8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54531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</p:tagLst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6854</TotalTime>
  <Words>3697</Words>
  <Application>Microsoft Office PowerPoint</Application>
  <PresentationFormat>Экран (4:3)</PresentationFormat>
  <Paragraphs>891</Paragraphs>
  <Slides>28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Тема1</vt:lpstr>
      <vt:lpstr>Слайд 1</vt:lpstr>
      <vt:lpstr>Слайд 2</vt:lpstr>
      <vt:lpstr>Слайд 3</vt:lpstr>
      <vt:lpstr>Онлайн-консультации 24/7 Для тех, кто хочет быть уверен</vt:lpstr>
      <vt:lpstr>Телемедицина</vt:lpstr>
      <vt:lpstr>Телемедицина</vt:lpstr>
      <vt:lpstr>Телемедицина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Котляренко Александра Андреевна</dc:creator>
  <cp:lastModifiedBy>Регион 52</cp:lastModifiedBy>
  <cp:revision>316</cp:revision>
  <cp:lastPrinted>2018-05-03T05:38:16Z</cp:lastPrinted>
  <dcterms:created xsi:type="dcterms:W3CDTF">2016-10-04T13:56:31Z</dcterms:created>
  <dcterms:modified xsi:type="dcterms:W3CDTF">2019-10-03T07:05:27Z</dcterms:modified>
</cp:coreProperties>
</file>